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259" r:id="rId4"/>
    <p:sldId id="260" r:id="rId5"/>
    <p:sldId id="261" r:id="rId6"/>
    <p:sldId id="262" r:id="rId7"/>
    <p:sldId id="264" r:id="rId8"/>
    <p:sldId id="273" r:id="rId9"/>
    <p:sldId id="276" r:id="rId10"/>
    <p:sldId id="266" r:id="rId11"/>
    <p:sldId id="274" r:id="rId12"/>
    <p:sldId id="275" r:id="rId13"/>
    <p:sldId id="267" r:id="rId14"/>
    <p:sldId id="268" r:id="rId15"/>
    <p:sldId id="269" r:id="rId16"/>
    <p:sldId id="270" r:id="rId17"/>
    <p:sldId id="272"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317" autoAdjust="0"/>
  </p:normalViewPr>
  <p:slideViewPr>
    <p:cSldViewPr>
      <p:cViewPr varScale="1">
        <p:scale>
          <a:sx n="50" d="100"/>
          <a:sy n="50" d="100"/>
        </p:scale>
        <p:origin x="-27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08A899-8734-4419-B58B-81142CD702C8}" type="datetimeFigureOut">
              <a:rPr lang="en-US" smtClean="0"/>
              <a:t>4/9/2013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3963B8-D0EB-4CAE-B9F9-40E32ECFBB62}" type="slidenum">
              <a:rPr lang="en-US" smtClean="0"/>
              <a:t>‹#›</a:t>
            </a:fld>
            <a:endParaRPr lang="en-US"/>
          </a:p>
        </p:txBody>
      </p:sp>
    </p:spTree>
    <p:extLst>
      <p:ext uri="{BB962C8B-B14F-4D97-AF65-F5344CB8AC3E}">
        <p14:creationId xmlns:p14="http://schemas.microsoft.com/office/powerpoint/2010/main" val="1842839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DDD004-BE91-4A59-8848-E5ED1EE089C6}" type="slidenum">
              <a:rPr lang="en-US" smtClean="0"/>
              <a:t>1</a:t>
            </a:fld>
            <a:endParaRPr lang="en-US"/>
          </a:p>
        </p:txBody>
      </p:sp>
    </p:spTree>
    <p:extLst>
      <p:ext uri="{BB962C8B-B14F-4D97-AF65-F5344CB8AC3E}">
        <p14:creationId xmlns:p14="http://schemas.microsoft.com/office/powerpoint/2010/main" val="1302821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a:t>
            </a:r>
          </a:p>
          <a:p>
            <a:r>
              <a:rPr lang="en-US" dirty="0" smtClean="0"/>
              <a:t>Although each of you will have some variations that you can reflect on at home, there are some generally accepted or basic rules for all</a:t>
            </a:r>
            <a:r>
              <a:rPr lang="en-US" baseline="0" dirty="0" smtClean="0"/>
              <a:t> people.  Personal boundaries are all the activities that keep you healthy in a balanced fashion (this is called the virtue of temperance).  People may have too open or too closed boundaries.  Remember that no one likes to get hurt.  Some people may be more reserved or cautious in engaging others based on personality, family, culture, or religious beliefs.  These should always be respected.  Here are some examples of too closed or too open boundaries: </a:t>
            </a:r>
          </a:p>
          <a:p>
            <a:endParaRPr lang="en-US" baseline="0" dirty="0" smtClean="0"/>
          </a:p>
          <a:p>
            <a:r>
              <a:rPr lang="en-US" baseline="0" dirty="0" smtClean="0"/>
              <a:t>	Too Open:</a:t>
            </a:r>
          </a:p>
          <a:p>
            <a:r>
              <a:rPr lang="en-US" baseline="0" dirty="0" smtClean="0"/>
              <a:t>		1. Have difficulty setting limits on your time or sharing physical or emotional space</a:t>
            </a:r>
          </a:p>
          <a:p>
            <a:r>
              <a:rPr lang="en-US" baseline="0" dirty="0" smtClean="0"/>
              <a:t>		2. Share too much personal information especially with new acquaintances</a:t>
            </a:r>
          </a:p>
          <a:p>
            <a:r>
              <a:rPr lang="en-US" baseline="0" dirty="0" smtClean="0"/>
              <a:t> 		3. Allow attempts of physical, verbal, or sexual abuse without reporting it or getting help</a:t>
            </a:r>
          </a:p>
          <a:p>
            <a:r>
              <a:rPr lang="en-US" baseline="0" dirty="0" smtClean="0"/>
              <a:t>		4. Believe you deserve bad treatment</a:t>
            </a:r>
          </a:p>
          <a:p>
            <a:r>
              <a:rPr lang="en-US" baseline="0" dirty="0" smtClean="0"/>
              <a:t>		5. Wear revealing clothing</a:t>
            </a:r>
          </a:p>
          <a:p>
            <a:r>
              <a:rPr lang="en-US" baseline="0" dirty="0" smtClean="0"/>
              <a:t>		6. make sexual comments or jokes in public</a:t>
            </a:r>
          </a:p>
          <a:p>
            <a:r>
              <a:rPr lang="en-US" baseline="0" dirty="0" smtClean="0"/>
              <a:t>		7. respond to strangers’ request for assistance without checking with parents</a:t>
            </a:r>
          </a:p>
          <a:p>
            <a:endParaRPr lang="en-US" baseline="0" dirty="0" smtClean="0"/>
          </a:p>
          <a:p>
            <a:r>
              <a:rPr lang="en-US" baseline="0" dirty="0" smtClean="0"/>
              <a:t>	Too Closed:</a:t>
            </a:r>
          </a:p>
          <a:p>
            <a:r>
              <a:rPr lang="en-US" baseline="0" dirty="0" smtClean="0"/>
              <a:t>		1. Refuses to do anything outside of one’s family time or space</a:t>
            </a:r>
          </a:p>
          <a:p>
            <a:r>
              <a:rPr lang="en-US" baseline="0" dirty="0" smtClean="0"/>
              <a:t>		2. Refuses to share thoughts or feelings with family or others</a:t>
            </a:r>
          </a:p>
          <a:p>
            <a:r>
              <a:rPr lang="en-US" baseline="0" dirty="0" smtClean="0"/>
              <a:t>		3. maintains isolated from the outside world</a:t>
            </a:r>
          </a:p>
          <a:p>
            <a:r>
              <a:rPr lang="en-US" baseline="0" dirty="0" smtClean="0"/>
              <a:t>		4. Spends time primarily in fantasy:  reading, video games, movies, TV</a:t>
            </a:r>
          </a:p>
          <a:p>
            <a:r>
              <a:rPr lang="en-US" baseline="0" dirty="0" smtClean="0"/>
              <a:t>		5. engages in extensive periods of daydreaming</a:t>
            </a:r>
          </a:p>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10</a:t>
            </a:fld>
            <a:endParaRPr lang="en-US"/>
          </a:p>
        </p:txBody>
      </p:sp>
    </p:spTree>
    <p:extLst>
      <p:ext uri="{BB962C8B-B14F-4D97-AF65-F5344CB8AC3E}">
        <p14:creationId xmlns:p14="http://schemas.microsoft.com/office/powerpoint/2010/main" val="3995894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State: External Boundaries are the rules of the road that make travel safe.</a:t>
            </a:r>
          </a:p>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11</a:t>
            </a:fld>
            <a:endParaRPr lang="en-US"/>
          </a:p>
        </p:txBody>
      </p:sp>
    </p:spTree>
    <p:extLst>
      <p:ext uri="{BB962C8B-B14F-4D97-AF65-F5344CB8AC3E}">
        <p14:creationId xmlns:p14="http://schemas.microsoft.com/office/powerpoint/2010/main" val="15403894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External boundaries protect and strengthen your person through relationships.  </a:t>
            </a:r>
          </a:p>
          <a:p>
            <a:r>
              <a:rPr lang="en-US" dirty="0" smtClean="0"/>
              <a:t>External boundaries make you feel better about yourself and bring you closer to others through trust, friendship, mutual respect, etc. They include:</a:t>
            </a:r>
          </a:p>
          <a:p>
            <a:pPr lvl="1"/>
            <a:r>
              <a:rPr lang="en-US" dirty="0" smtClean="0"/>
              <a:t>Emotional boundaries (those you choose to share your thoughts, feelings, personal information with)</a:t>
            </a:r>
          </a:p>
          <a:p>
            <a:pPr lvl="1"/>
            <a:r>
              <a:rPr lang="en-US" dirty="0" smtClean="0"/>
              <a:t>The appropriate physical expressions, verbal and non-verbal that bring people together or keep them apart.</a:t>
            </a:r>
          </a:p>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12</a:t>
            </a:fld>
            <a:endParaRPr lang="en-US"/>
          </a:p>
        </p:txBody>
      </p:sp>
    </p:spTree>
    <p:extLst>
      <p:ext uri="{BB962C8B-B14F-4D97-AF65-F5344CB8AC3E}">
        <p14:creationId xmlns:p14="http://schemas.microsoft.com/office/powerpoint/2010/main" val="3328158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a:t>
            </a:r>
          </a:p>
          <a:p>
            <a:r>
              <a:rPr lang="en-US" dirty="0" smtClean="0"/>
              <a:t>External</a:t>
            </a:r>
            <a:r>
              <a:rPr lang="en-US" baseline="0" dirty="0" smtClean="0"/>
              <a:t> boundaries aid you in developing relationships.  A good rule is to begin a relationship by establishing trust and mutual respect.  Develop rules that protect love and friendship by establishing chaste expressions of contact and communication that are appropriate to the type of relationship. </a:t>
            </a:r>
          </a:p>
          <a:p>
            <a:r>
              <a:rPr lang="en-US" baseline="0" dirty="0" smtClean="0"/>
              <a:t>	For Example:</a:t>
            </a:r>
            <a:br>
              <a:rPr lang="en-US" baseline="0" dirty="0" smtClean="0"/>
            </a:br>
            <a:r>
              <a:rPr lang="en-US" baseline="0" dirty="0" smtClean="0"/>
              <a:t>		1. Casual friends shake hands, close friends or family members may hug. </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13</a:t>
            </a:fld>
            <a:endParaRPr lang="en-US"/>
          </a:p>
        </p:txBody>
      </p:sp>
    </p:spTree>
    <p:extLst>
      <p:ext uri="{BB962C8B-B14F-4D97-AF65-F5344CB8AC3E}">
        <p14:creationId xmlns:p14="http://schemas.microsoft.com/office/powerpoint/2010/main" val="2525148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a:t>
            </a:r>
          </a:p>
          <a:p>
            <a:r>
              <a:rPr lang="en-US" dirty="0" smtClean="0"/>
              <a:t>We</a:t>
            </a:r>
            <a:r>
              <a:rPr lang="en-US" baseline="0" dirty="0" smtClean="0"/>
              <a:t> have talked about healthy and unhealthy characteristics of relationships.  Lets now spell out boundaries violations.  If you are aware of these violations or warning signs remember that your boundaries are in danger of being crossed.</a:t>
            </a:r>
          </a:p>
          <a:p>
            <a:r>
              <a:rPr lang="en-US" baseline="0" dirty="0" smtClean="0"/>
              <a:t>	1.  When a person encourages your use of drugs and or alcohol</a:t>
            </a:r>
          </a:p>
          <a:p>
            <a:r>
              <a:rPr lang="en-US" baseline="0" dirty="0" smtClean="0"/>
              <a:t>	2. When a person offers viewing of pornographic material</a:t>
            </a:r>
          </a:p>
          <a:p>
            <a:r>
              <a:rPr lang="en-US" baseline="0" dirty="0" smtClean="0"/>
              <a:t>	4. When a person wants you to keep secrets</a:t>
            </a:r>
          </a:p>
          <a:p>
            <a:r>
              <a:rPr lang="en-US" baseline="0" dirty="0" smtClean="0"/>
              <a:t>	5. When a person offers special gifts</a:t>
            </a:r>
          </a:p>
          <a:p>
            <a:r>
              <a:rPr lang="en-US" baseline="0" dirty="0" smtClean="0"/>
              <a:t>	6. When a person uses compliments or flattery that seems disconnected with any real sense of accomplishment</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14</a:t>
            </a:fld>
            <a:endParaRPr lang="en-US"/>
          </a:p>
        </p:txBody>
      </p:sp>
    </p:spTree>
    <p:extLst>
      <p:ext uri="{BB962C8B-B14F-4D97-AF65-F5344CB8AC3E}">
        <p14:creationId xmlns:p14="http://schemas.microsoft.com/office/powerpoint/2010/main" val="19086924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Continue:</a:t>
            </a:r>
          </a:p>
          <a:p>
            <a:r>
              <a:rPr lang="en-US" dirty="0" smtClean="0"/>
              <a:t>	1. When a person places conditions to get you to do something you don’t want to do</a:t>
            </a:r>
          </a:p>
          <a:p>
            <a:r>
              <a:rPr lang="en-US" dirty="0" smtClean="0"/>
              <a:t>	2. When a person tries to isolate you from your family and friends</a:t>
            </a:r>
          </a:p>
          <a:p>
            <a:r>
              <a:rPr lang="en-US" dirty="0" smtClean="0"/>
              <a:t>	3.</a:t>
            </a:r>
            <a:r>
              <a:rPr lang="en-US" baseline="0" dirty="0" smtClean="0"/>
              <a:t> When a person is persistent in trying to talk to you into what he/she wants to do, despite your protests</a:t>
            </a:r>
          </a:p>
          <a:p>
            <a:r>
              <a:rPr lang="en-US" baseline="0" dirty="0" smtClean="0"/>
              <a:t>	4. When a person threatens you with bodily harm or some other type of threat</a:t>
            </a:r>
          </a:p>
          <a:p>
            <a:r>
              <a:rPr lang="en-US" baseline="0" dirty="0" smtClean="0"/>
              <a:t>	5. When a person uses offensive or sexually explicit language in your presence</a:t>
            </a:r>
          </a:p>
          <a:p>
            <a:r>
              <a:rPr lang="en-US" baseline="0" dirty="0" smtClean="0"/>
              <a:t>	6. When a person lets you do things that your parents would not approve of</a:t>
            </a:r>
          </a:p>
          <a:p>
            <a:r>
              <a:rPr lang="en-US" baseline="0" dirty="0" smtClean="0"/>
              <a:t>	7. When a person likes to have inappropriate physical contact with you</a:t>
            </a:r>
          </a:p>
          <a:p>
            <a:endParaRPr lang="en-US" baseline="0" dirty="0" smtClean="0"/>
          </a:p>
          <a:p>
            <a:r>
              <a:rPr lang="en-US" b="0" u="sng" baseline="0" dirty="0" smtClean="0"/>
              <a:t>You have the right to have your boundaries respected and protected.  Recognize that when a person is trying to cross your boundaries, it is critical to stop the person immediately, even if the other person is someone you know, respect, and or like.  It may feel like a shock or surprise. </a:t>
            </a:r>
            <a:endParaRPr lang="en-US" b="0" u="sng" dirty="0"/>
          </a:p>
        </p:txBody>
      </p:sp>
      <p:sp>
        <p:nvSpPr>
          <p:cNvPr id="4" name="Slide Number Placeholder 3"/>
          <p:cNvSpPr>
            <a:spLocks noGrp="1"/>
          </p:cNvSpPr>
          <p:nvPr>
            <p:ph type="sldNum" sz="quarter" idx="10"/>
          </p:nvPr>
        </p:nvSpPr>
        <p:spPr/>
        <p:txBody>
          <a:bodyPr/>
          <a:lstStyle/>
          <a:p>
            <a:fld id="{543963B8-D0EB-4CAE-B9F9-40E32ECFBB62}" type="slidenum">
              <a:rPr lang="en-US" smtClean="0"/>
              <a:t>15</a:t>
            </a:fld>
            <a:endParaRPr lang="en-US"/>
          </a:p>
        </p:txBody>
      </p:sp>
    </p:spTree>
    <p:extLst>
      <p:ext uri="{BB962C8B-B14F-4D97-AF65-F5344CB8AC3E}">
        <p14:creationId xmlns:p14="http://schemas.microsoft.com/office/powerpoint/2010/main" val="29447768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a:t>
            </a:r>
          </a:p>
          <a:p>
            <a:r>
              <a:rPr lang="en-US" dirty="0" smtClean="0"/>
              <a:t>When</a:t>
            </a:r>
            <a:r>
              <a:rPr lang="en-US" baseline="0" dirty="0" smtClean="0"/>
              <a:t> you experience these warning signs, it is important that you listen and respond appropriately.  If you observe or experience a boundary violation or suspect a boundary is not being respected: </a:t>
            </a:r>
          </a:p>
          <a:p>
            <a:r>
              <a:rPr lang="en-US" baseline="0" dirty="0" smtClean="0"/>
              <a:t>	1. Do tell the adult in charge, the program director, or another supervisor</a:t>
            </a:r>
          </a:p>
          <a:p>
            <a:r>
              <a:rPr lang="en-US" baseline="0" dirty="0" smtClean="0"/>
              <a:t>	2. Do talk to you parents about what you observed</a:t>
            </a:r>
          </a:p>
          <a:p>
            <a:r>
              <a:rPr lang="en-US" baseline="0" dirty="0" smtClean="0"/>
              <a:t>	3. Do keep </a:t>
            </a:r>
            <a:r>
              <a:rPr lang="en-US" baseline="0" smtClean="0"/>
              <a:t>telling an </a:t>
            </a:r>
            <a:r>
              <a:rPr lang="en-US" baseline="0" dirty="0" smtClean="0"/>
              <a:t>adult until you get an appropriate response and/or action</a:t>
            </a:r>
          </a:p>
          <a:p>
            <a:endParaRPr lang="en-US" baseline="0" dirty="0" smtClean="0"/>
          </a:p>
          <a:p>
            <a:r>
              <a:rPr lang="en-US" baseline="0" dirty="0" smtClean="0"/>
              <a:t>	1. Don’t ignore your intuitions/ suspicions</a:t>
            </a:r>
          </a:p>
          <a:p>
            <a:r>
              <a:rPr lang="en-US" baseline="0" dirty="0" smtClean="0"/>
              <a:t>	2. Don’t gossip with your friends about what you observe</a:t>
            </a:r>
          </a:p>
          <a:p>
            <a:r>
              <a:rPr lang="en-US" baseline="0" dirty="0" smtClean="0"/>
              <a:t>	3. Don’t give up if an adult does not immediately address or correct the boundary concern or 	violation</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16</a:t>
            </a:fld>
            <a:endParaRPr lang="en-US"/>
          </a:p>
        </p:txBody>
      </p:sp>
    </p:spTree>
    <p:extLst>
      <p:ext uri="{BB962C8B-B14F-4D97-AF65-F5344CB8AC3E}">
        <p14:creationId xmlns:p14="http://schemas.microsoft.com/office/powerpoint/2010/main" val="517603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a:t>
            </a:r>
          </a:p>
          <a:p>
            <a:r>
              <a:rPr lang="en-US" dirty="0" smtClean="0"/>
              <a:t>The following are skills that can help you address boundary violations.  </a:t>
            </a:r>
          </a:p>
          <a:p>
            <a:r>
              <a:rPr lang="en-US" dirty="0" smtClean="0"/>
              <a:t>	1.</a:t>
            </a:r>
            <a:r>
              <a:rPr lang="en-US" baseline="0" dirty="0" smtClean="0"/>
              <a:t> </a:t>
            </a:r>
            <a:r>
              <a:rPr lang="en-US" dirty="0" smtClean="0"/>
              <a:t>Be assertive/not timid</a:t>
            </a:r>
          </a:p>
          <a:p>
            <a:r>
              <a:rPr lang="en-US" dirty="0" smtClean="0"/>
              <a:t>	2.</a:t>
            </a:r>
            <a:r>
              <a:rPr lang="en-US" baseline="0" dirty="0" smtClean="0"/>
              <a:t> </a:t>
            </a:r>
            <a:r>
              <a:rPr lang="en-US" dirty="0" smtClean="0"/>
              <a:t>Use “I feel”/ “I don’t like”/ STOP, I don’t want to”/”No means No” statements</a:t>
            </a:r>
          </a:p>
          <a:p>
            <a:r>
              <a:rPr lang="en-US" dirty="0" smtClean="0"/>
              <a:t>	3. Accept no responsibility for the other person’s behavior. </a:t>
            </a:r>
            <a:r>
              <a:rPr lang="en-US" baseline="0" dirty="0" smtClean="0"/>
              <a:t> If the person says something like: “It’s your fault because you really wanted me to…” do not accept this. </a:t>
            </a:r>
            <a:r>
              <a:rPr lang="en-US" dirty="0" smtClean="0"/>
              <a:t> It is never your fault. This</a:t>
            </a:r>
            <a:r>
              <a:rPr lang="en-US" baseline="0" dirty="0" smtClean="0"/>
              <a:t> is manipulation.</a:t>
            </a:r>
            <a:endParaRPr lang="en-US" dirty="0" smtClean="0"/>
          </a:p>
          <a:p>
            <a:r>
              <a:rPr lang="en-US" dirty="0" smtClean="0"/>
              <a:t>	4.  Get away immediately from the person</a:t>
            </a:r>
            <a:r>
              <a:rPr lang="en-US" baseline="0" dirty="0" smtClean="0"/>
              <a:t> violating your boundaries</a:t>
            </a:r>
            <a:endParaRPr lang="en-US" dirty="0" smtClean="0"/>
          </a:p>
          <a:p>
            <a:r>
              <a:rPr lang="en-US" dirty="0" smtClean="0"/>
              <a:t>	5.  Tell a trusted adult; someone who can help determine if this is sexual harassment</a:t>
            </a:r>
            <a:r>
              <a:rPr lang="en-US" baseline="0" dirty="0" smtClean="0"/>
              <a:t> and/or abuse</a:t>
            </a:r>
            <a:endParaRPr lang="en-US" dirty="0" smtClean="0"/>
          </a:p>
          <a:p>
            <a:r>
              <a:rPr lang="en-US" dirty="0" smtClean="0"/>
              <a:t>	6. Understand that teens can be abused by men or women; peers or adults; someone you know well or someone you don’t know</a:t>
            </a:r>
          </a:p>
          <a:p>
            <a:r>
              <a:rPr lang="en-US" dirty="0" smtClean="0"/>
              <a:t>	7.  Recognize vulnerability to “sexual abuse lures”</a:t>
            </a:r>
          </a:p>
          <a:p>
            <a:r>
              <a:rPr lang="en-US" dirty="0" smtClean="0"/>
              <a:t>		a.</a:t>
            </a:r>
            <a:r>
              <a:rPr lang="en-US" baseline="0" dirty="0" smtClean="0"/>
              <a:t> Drugs/alcohol</a:t>
            </a:r>
          </a:p>
          <a:p>
            <a:r>
              <a:rPr lang="en-US" baseline="0" dirty="0" smtClean="0"/>
              <a:t>		b. pornography</a:t>
            </a:r>
          </a:p>
          <a:p>
            <a:r>
              <a:rPr lang="en-US" baseline="0" dirty="0" smtClean="0"/>
              <a:t>		c. special attention/ gifts</a:t>
            </a:r>
          </a:p>
          <a:p>
            <a:r>
              <a:rPr lang="en-US" baseline="0" dirty="0" smtClean="0"/>
              <a:t>	8. Be clear what your own boundaries are</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17</a:t>
            </a:fld>
            <a:endParaRPr lang="en-US"/>
          </a:p>
        </p:txBody>
      </p:sp>
    </p:spTree>
    <p:extLst>
      <p:ext uri="{BB962C8B-B14F-4D97-AF65-F5344CB8AC3E}">
        <p14:creationId xmlns:p14="http://schemas.microsoft.com/office/powerpoint/2010/main" val="27075014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18</a:t>
            </a:fld>
            <a:endParaRPr lang="en-US"/>
          </a:p>
        </p:txBody>
      </p:sp>
    </p:spTree>
    <p:extLst>
      <p:ext uri="{BB962C8B-B14F-4D97-AF65-F5344CB8AC3E}">
        <p14:creationId xmlns:p14="http://schemas.microsoft.com/office/powerpoint/2010/main" val="607428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Love is the greatest</a:t>
            </a:r>
            <a:r>
              <a:rPr lang="en-US" baseline="0" dirty="0" smtClean="0"/>
              <a:t> gift you will ever experience in this life.  This lesson invites you to examine the meaning of Christian love in your lives so that you may recognize and develop it in your relationships.  You will also develop some tools to help you stay safe from sexual abuse. </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2</a:t>
            </a:fld>
            <a:endParaRPr lang="en-US"/>
          </a:p>
        </p:txBody>
      </p:sp>
    </p:spTree>
    <p:extLst>
      <p:ext uri="{BB962C8B-B14F-4D97-AF65-F5344CB8AC3E}">
        <p14:creationId xmlns:p14="http://schemas.microsoft.com/office/powerpoint/2010/main" val="3396733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Human relationships</a:t>
            </a:r>
            <a:r>
              <a:rPr lang="en-US" baseline="0" dirty="0" smtClean="0"/>
              <a:t> are very important to each and every one of you.  </a:t>
            </a:r>
          </a:p>
          <a:p>
            <a:endParaRPr lang="en-US" baseline="0" dirty="0" smtClean="0"/>
          </a:p>
          <a:p>
            <a:r>
              <a:rPr lang="en-US" baseline="0" dirty="0" smtClean="0"/>
              <a:t>A good relationship:  </a:t>
            </a:r>
          </a:p>
          <a:p>
            <a:endParaRPr lang="en-US" baseline="0" dirty="0" smtClean="0"/>
          </a:p>
          <a:p>
            <a:pPr marL="228600" indent="-228600">
              <a:buAutoNum type="arabicPeriod"/>
            </a:pPr>
            <a:r>
              <a:rPr lang="en-US" baseline="0" dirty="0" smtClean="0"/>
              <a:t>Is Life Giving: this means that the dignity and worth of each person in honored and respected.  </a:t>
            </a:r>
          </a:p>
          <a:p>
            <a:pPr marL="457200" lvl="1" indent="0">
              <a:buNone/>
            </a:pPr>
            <a:r>
              <a:rPr lang="en-US" baseline="0" dirty="0" smtClean="0"/>
              <a:t>St. Paul mentions in Scripture, “Do you not know that your body is a temple of the Holy Spirit within you, whom you have from God, and that you are not your own?”</a:t>
            </a:r>
          </a:p>
          <a:p>
            <a:pPr marL="457200" lvl="1" indent="0">
              <a:buNone/>
            </a:pPr>
            <a:endParaRPr lang="en-US" baseline="0" dirty="0" smtClean="0"/>
          </a:p>
          <a:p>
            <a:pPr marL="228600" indent="-228600">
              <a:buAutoNum type="arabicPeriod"/>
            </a:pPr>
            <a:r>
              <a:rPr lang="en-US" baseline="0" dirty="0" smtClean="0"/>
              <a:t>Offers mutual encouragement to grow emotionally, intellectually and spiritually</a:t>
            </a:r>
          </a:p>
          <a:p>
            <a:pPr marL="228600" indent="-228600">
              <a:buAutoNum type="arabicPeriod"/>
            </a:pPr>
            <a:endParaRPr lang="en-US" baseline="0" dirty="0" smtClean="0"/>
          </a:p>
          <a:p>
            <a:pPr marL="228600" indent="-228600">
              <a:buAutoNum type="arabicPeriod"/>
            </a:pPr>
            <a:r>
              <a:rPr lang="en-US" baseline="0" dirty="0" smtClean="0"/>
              <a:t>Encourages discussion of personal time and space to allow room for individual and relational needs</a:t>
            </a:r>
          </a:p>
          <a:p>
            <a:pPr marL="228600" indent="-228600">
              <a:buAutoNum type="arabicPeriod"/>
            </a:pPr>
            <a:endParaRPr lang="en-US" baseline="0" dirty="0" smtClean="0"/>
          </a:p>
          <a:p>
            <a:pPr marL="228600" indent="-228600">
              <a:buAutoNum type="arabicPeriod"/>
            </a:pPr>
            <a:r>
              <a:rPr lang="en-US" baseline="0" dirty="0" smtClean="0"/>
              <a:t>Provides a personal and interpersonal level of safety and security</a:t>
            </a:r>
          </a:p>
          <a:p>
            <a:pPr marL="228600" indent="-228600">
              <a:buAutoNum type="arabicPeriod"/>
            </a:pPr>
            <a:endParaRPr lang="en-US" baseline="0" dirty="0" smtClean="0"/>
          </a:p>
          <a:p>
            <a:pPr marL="228600" indent="-228600">
              <a:buAutoNum type="arabicPeriod"/>
            </a:pPr>
            <a:r>
              <a:rPr lang="en-US" baseline="0" dirty="0" smtClean="0"/>
              <a:t>Maintains mutual respect through communication and conflict</a:t>
            </a:r>
          </a:p>
        </p:txBody>
      </p:sp>
      <p:sp>
        <p:nvSpPr>
          <p:cNvPr id="4" name="Slide Number Placeholder 3"/>
          <p:cNvSpPr>
            <a:spLocks noGrp="1"/>
          </p:cNvSpPr>
          <p:nvPr>
            <p:ph type="sldNum" sz="quarter" idx="10"/>
          </p:nvPr>
        </p:nvSpPr>
        <p:spPr/>
        <p:txBody>
          <a:bodyPr/>
          <a:lstStyle/>
          <a:p>
            <a:fld id="{543963B8-D0EB-4CAE-B9F9-40E32ECFBB62}" type="slidenum">
              <a:rPr lang="en-US" smtClean="0"/>
              <a:t>3</a:t>
            </a:fld>
            <a:endParaRPr lang="en-US"/>
          </a:p>
        </p:txBody>
      </p:sp>
    </p:spTree>
    <p:extLst>
      <p:ext uri="{BB962C8B-B14F-4D97-AF65-F5344CB8AC3E}">
        <p14:creationId xmlns:p14="http://schemas.microsoft.com/office/powerpoint/2010/main" val="68172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A bad, unhealthy,</a:t>
            </a:r>
            <a:r>
              <a:rPr lang="en-US" baseline="0" dirty="0" smtClean="0"/>
              <a:t> or unloving relationship is:</a:t>
            </a:r>
          </a:p>
          <a:p>
            <a:r>
              <a:rPr lang="en-US" baseline="0" dirty="0" smtClean="0"/>
              <a:t>	1. Dependent on external attributes like physical attraction, money, popularity, etc.</a:t>
            </a:r>
          </a:p>
          <a:p>
            <a:r>
              <a:rPr lang="en-US" baseline="0" dirty="0" smtClean="0"/>
              <a:t>	2. Not respectful of personal time and space</a:t>
            </a:r>
          </a:p>
          <a:p>
            <a:r>
              <a:rPr lang="en-US" baseline="0" dirty="0" smtClean="0"/>
              <a:t>	3. Characterized by a sense of isolation from one’s friends and family</a:t>
            </a:r>
          </a:p>
          <a:p>
            <a:r>
              <a:rPr lang="en-US" baseline="0" dirty="0" smtClean="0"/>
              <a:t>	4. Characterized by a sense of insecurity, instability, anxiety, or fear</a:t>
            </a:r>
          </a:p>
          <a:p>
            <a:r>
              <a:rPr lang="en-US" baseline="0" dirty="0" smtClean="0"/>
              <a:t>	5. Marked by control, one-sided decision making (passive or active), ongoing arguments, threats or violence.</a:t>
            </a:r>
          </a:p>
          <a:p>
            <a:endParaRPr lang="en-US" baseline="0" dirty="0" smtClean="0"/>
          </a:p>
          <a:p>
            <a:r>
              <a:rPr lang="en-US" baseline="0" dirty="0" smtClean="0"/>
              <a:t>These are serious indicators or road maps to help distinguish the true nature of relationships.  It is important to recognize these signs before relationships develop into deeper levels of emotional and physical closeness.  In any situation it affords a person greater freedom to decide what to do and how to act.</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4</a:t>
            </a:fld>
            <a:endParaRPr lang="en-US"/>
          </a:p>
        </p:txBody>
      </p:sp>
    </p:spTree>
    <p:extLst>
      <p:ext uri="{BB962C8B-B14F-4D97-AF65-F5344CB8AC3E}">
        <p14:creationId xmlns:p14="http://schemas.microsoft.com/office/powerpoint/2010/main" val="2268615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Boundaries are the written and unwritten rules that govern relationships.</a:t>
            </a:r>
            <a:r>
              <a:rPr lang="en-US" baseline="0" dirty="0" smtClean="0"/>
              <a:t>  They define the appropriate behavior for various types of relationships by providing the acceptable limits to express thoughts, feelings, or contact.  They keep people feeling safe and secure ensuring that mutual trust can occur for healthy relationships to develop.  Almost every aspect of life has some kind of boundaries.  </a:t>
            </a:r>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5</a:t>
            </a:fld>
            <a:endParaRPr lang="en-US"/>
          </a:p>
        </p:txBody>
      </p:sp>
    </p:spTree>
    <p:extLst>
      <p:ext uri="{BB962C8B-B14F-4D97-AF65-F5344CB8AC3E}">
        <p14:creationId xmlns:p14="http://schemas.microsoft.com/office/powerpoint/2010/main" val="1657715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It is important for people to know what you stand for. It is equally important that they know what you won’t stand for.</a:t>
            </a:r>
          </a:p>
          <a:p>
            <a:endParaRPr lang="en-US" dirty="0" smtClean="0"/>
          </a:p>
          <a:p>
            <a:r>
              <a:rPr lang="en-US" dirty="0" smtClean="0"/>
              <a:t>Everyone you encounter fits somewhere in your boundary circle. Strangers are the farthest outside, with casual acquaintances next, friends next, good friends and then family closest to you.</a:t>
            </a:r>
          </a:p>
          <a:p>
            <a:endParaRPr lang="en-US" dirty="0" smtClean="0"/>
          </a:p>
        </p:txBody>
      </p:sp>
      <p:sp>
        <p:nvSpPr>
          <p:cNvPr id="4" name="Slide Number Placeholder 3"/>
          <p:cNvSpPr>
            <a:spLocks noGrp="1"/>
          </p:cNvSpPr>
          <p:nvPr>
            <p:ph type="sldNum" sz="quarter" idx="10"/>
          </p:nvPr>
        </p:nvSpPr>
        <p:spPr/>
        <p:txBody>
          <a:bodyPr/>
          <a:lstStyle/>
          <a:p>
            <a:fld id="{543963B8-D0EB-4CAE-B9F9-40E32ECFBB62}" type="slidenum">
              <a:rPr lang="en-US" smtClean="0"/>
              <a:t>6</a:t>
            </a:fld>
            <a:endParaRPr lang="en-US"/>
          </a:p>
        </p:txBody>
      </p:sp>
    </p:spTree>
    <p:extLst>
      <p:ext uri="{BB962C8B-B14F-4D97-AF65-F5344CB8AC3E}">
        <p14:creationId xmlns:p14="http://schemas.microsoft.com/office/powerpoint/2010/main" val="3776486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a:t>
            </a:r>
          </a:p>
          <a:p>
            <a:endParaRPr lang="en-US" dirty="0" smtClean="0"/>
          </a:p>
          <a:p>
            <a:endParaRPr lang="en-US" dirty="0" smtClean="0"/>
          </a:p>
          <a:p>
            <a:r>
              <a:rPr lang="en-US" dirty="0" smtClean="0"/>
              <a:t>As we discuss the boundaries or rules that guide and protect the formation of healthy relationships, remember that it is love that fuels your wanting to make these rules work or not.</a:t>
            </a:r>
          </a:p>
          <a:p>
            <a:endParaRPr lang="en-US" dirty="0" smtClean="0"/>
          </a:p>
          <a:p>
            <a:r>
              <a:rPr lang="en-US" dirty="0" smtClean="0"/>
              <a:t>There are two types of primary boundaries: Personal Boundaries and External Boundaries</a:t>
            </a:r>
          </a:p>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7</a:t>
            </a:fld>
            <a:endParaRPr lang="en-US"/>
          </a:p>
        </p:txBody>
      </p:sp>
    </p:spTree>
    <p:extLst>
      <p:ext uri="{BB962C8B-B14F-4D97-AF65-F5344CB8AC3E}">
        <p14:creationId xmlns:p14="http://schemas.microsoft.com/office/powerpoint/2010/main" val="520862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State: Personal boundaries are like the type of protection a car requires from getting nicked or the maintenance that the engine needs to keep the car running smoothly.</a:t>
            </a:r>
          </a:p>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8</a:t>
            </a:fld>
            <a:endParaRPr lang="en-US"/>
          </a:p>
        </p:txBody>
      </p:sp>
    </p:spTree>
    <p:extLst>
      <p:ext uri="{BB962C8B-B14F-4D97-AF65-F5344CB8AC3E}">
        <p14:creationId xmlns:p14="http://schemas.microsoft.com/office/powerpoint/2010/main" val="2340491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Personal boundaries help protect and sustain the deepest part of who you are as a person, they include:</a:t>
            </a:r>
          </a:p>
          <a:p>
            <a:pPr lvl="1"/>
            <a:r>
              <a:rPr lang="en-US" dirty="0" smtClean="0"/>
              <a:t>The space that defines feeling physically safe or secure</a:t>
            </a:r>
          </a:p>
          <a:p>
            <a:pPr lvl="1"/>
            <a:r>
              <a:rPr lang="en-US" dirty="0" smtClean="0"/>
              <a:t>Personal health care: a set of maintenance rules (physical, emotional, spiritual, intellectual): diet, exercise/recreation, rest, academic study, prayer, socializing.</a:t>
            </a:r>
          </a:p>
          <a:p>
            <a:endParaRPr lang="en-US" dirty="0"/>
          </a:p>
        </p:txBody>
      </p:sp>
      <p:sp>
        <p:nvSpPr>
          <p:cNvPr id="4" name="Slide Number Placeholder 3"/>
          <p:cNvSpPr>
            <a:spLocks noGrp="1"/>
          </p:cNvSpPr>
          <p:nvPr>
            <p:ph type="sldNum" sz="quarter" idx="10"/>
          </p:nvPr>
        </p:nvSpPr>
        <p:spPr/>
        <p:txBody>
          <a:bodyPr/>
          <a:lstStyle/>
          <a:p>
            <a:fld id="{543963B8-D0EB-4CAE-B9F9-40E32ECFBB62}" type="slidenum">
              <a:rPr lang="en-US" smtClean="0"/>
              <a:t>9</a:t>
            </a:fld>
            <a:endParaRPr lang="en-US"/>
          </a:p>
        </p:txBody>
      </p:sp>
    </p:spTree>
    <p:extLst>
      <p:ext uri="{BB962C8B-B14F-4D97-AF65-F5344CB8AC3E}">
        <p14:creationId xmlns:p14="http://schemas.microsoft.com/office/powerpoint/2010/main" val="1855459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4F6D554-F01D-4A00-88E1-D21FBF5A90ED}" type="datetimeFigureOut">
              <a:rPr lang="en-US" smtClean="0"/>
              <a:t>4/9/2013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00BA9A6-2B1F-4B82-9A81-3DFFDD1AD15C}"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F6D554-F01D-4A00-88E1-D21FBF5A90ED}" type="datetimeFigureOut">
              <a:rPr lang="en-US" smtClean="0"/>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0BA9A6-2B1F-4B82-9A81-3DFFDD1AD15C}"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F6D554-F01D-4A00-88E1-D21FBF5A90ED}" type="datetimeFigureOut">
              <a:rPr lang="en-US" smtClean="0"/>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0BA9A6-2B1F-4B82-9A81-3DFFDD1AD15C}"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F6D554-F01D-4A00-88E1-D21FBF5A90ED}" type="datetimeFigureOut">
              <a:rPr lang="en-US" smtClean="0"/>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0BA9A6-2B1F-4B82-9A81-3DFFDD1AD15C}"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F6D554-F01D-4A00-88E1-D21FBF5A90ED}" type="datetimeFigureOut">
              <a:rPr lang="en-US" smtClean="0"/>
              <a:t>4/9/2013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0BA9A6-2B1F-4B82-9A81-3DFFDD1AD15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4F6D554-F01D-4A00-88E1-D21FBF5A90ED}" type="datetimeFigureOut">
              <a:rPr lang="en-US" smtClean="0"/>
              <a:t>4/9/2013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0BA9A6-2B1F-4B82-9A81-3DFFDD1AD15C}"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F6D554-F01D-4A00-88E1-D21FBF5A90ED}" type="datetimeFigureOut">
              <a:rPr lang="en-US" smtClean="0"/>
              <a:t>4/9/2013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0BA9A6-2B1F-4B82-9A81-3DFFDD1AD15C}"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F6D554-F01D-4A00-88E1-D21FBF5A90ED}" type="datetimeFigureOut">
              <a:rPr lang="en-US" smtClean="0"/>
              <a:t>4/9/2013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0BA9A6-2B1F-4B82-9A81-3DFFDD1AD15C}"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F6D554-F01D-4A00-88E1-D21FBF5A90ED}" type="datetimeFigureOut">
              <a:rPr lang="en-US" smtClean="0"/>
              <a:t>4/9/2013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0BA9A6-2B1F-4B82-9A81-3DFFDD1AD1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F6D554-F01D-4A00-88E1-D21FBF5A90ED}" type="datetimeFigureOut">
              <a:rPr lang="en-US" smtClean="0"/>
              <a:t>4/9/2013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0BA9A6-2B1F-4B82-9A81-3DFFDD1AD1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F6D554-F01D-4A00-88E1-D21FBF5A90ED}" type="datetimeFigureOut">
              <a:rPr lang="en-US" smtClean="0"/>
              <a:t>4/9/2013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0BA9A6-2B1F-4B82-9A81-3DFFDD1AD1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4F6D554-F01D-4A00-88E1-D21FBF5A90ED}" type="datetimeFigureOut">
              <a:rPr lang="en-US" smtClean="0"/>
              <a:t>4/9/2013</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600BA9A6-2B1F-4B82-9A81-3DFFDD1AD1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Diocese of San Diego</a:t>
            </a:r>
            <a:endParaRPr lang="en-US" dirty="0"/>
          </a:p>
        </p:txBody>
      </p:sp>
      <p:sp>
        <p:nvSpPr>
          <p:cNvPr id="3" name="Subtitle 2"/>
          <p:cNvSpPr>
            <a:spLocks noGrp="1"/>
          </p:cNvSpPr>
          <p:nvPr>
            <p:ph type="subTitle" idx="1"/>
          </p:nvPr>
        </p:nvSpPr>
        <p:spPr>
          <a:xfrm>
            <a:off x="1447800" y="3886200"/>
            <a:ext cx="6400800" cy="1752600"/>
          </a:xfrm>
        </p:spPr>
        <p:txBody>
          <a:bodyPr/>
          <a:lstStyle/>
          <a:p>
            <a:r>
              <a:rPr lang="en-US" dirty="0" smtClean="0"/>
              <a:t>Safe Environment Training</a:t>
            </a:r>
          </a:p>
          <a:p>
            <a:r>
              <a:rPr lang="en-US" dirty="0" smtClean="0"/>
              <a:t>10</a:t>
            </a:r>
            <a:r>
              <a:rPr lang="en-US" baseline="30000" dirty="0" smtClean="0"/>
              <a:t>th</a:t>
            </a:r>
            <a:r>
              <a:rPr lang="en-US" dirty="0" smtClean="0"/>
              <a:t> Grade</a:t>
            </a:r>
          </a:p>
          <a:p>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799" y="4800600"/>
            <a:ext cx="1196415" cy="1428044"/>
          </a:xfrm>
          <a:prstGeom prst="rect">
            <a:avLst/>
          </a:prstGeom>
        </p:spPr>
      </p:pic>
    </p:spTree>
    <p:extLst>
      <p:ext uri="{BB962C8B-B14F-4D97-AF65-F5344CB8AC3E}">
        <p14:creationId xmlns:p14="http://schemas.microsoft.com/office/powerpoint/2010/main" val="2187558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490" y="570156"/>
            <a:ext cx="7756263" cy="953844"/>
          </a:xfrm>
        </p:spPr>
        <p:txBody>
          <a:bodyPr/>
          <a:lstStyle/>
          <a:p>
            <a:r>
              <a:rPr lang="en-US" dirty="0" smtClean="0"/>
              <a:t>Basic Boundary Rules - Personal</a:t>
            </a:r>
            <a:endParaRPr lang="en-US" dirty="0"/>
          </a:p>
        </p:txBody>
      </p:sp>
      <p:sp>
        <p:nvSpPr>
          <p:cNvPr id="6" name="Text Placeholder 5"/>
          <p:cNvSpPr>
            <a:spLocks noGrp="1"/>
          </p:cNvSpPr>
          <p:nvPr>
            <p:ph type="body" idx="1"/>
          </p:nvPr>
        </p:nvSpPr>
        <p:spPr/>
        <p:txBody>
          <a:bodyPr/>
          <a:lstStyle/>
          <a:p>
            <a:pPr algn="ctr"/>
            <a:r>
              <a:rPr lang="en-US" dirty="0" smtClean="0"/>
              <a:t>Too Open</a:t>
            </a:r>
            <a:endParaRPr lang="en-US" dirty="0"/>
          </a:p>
        </p:txBody>
      </p:sp>
      <p:sp>
        <p:nvSpPr>
          <p:cNvPr id="7" name="Content Placeholder 6"/>
          <p:cNvSpPr>
            <a:spLocks noGrp="1"/>
          </p:cNvSpPr>
          <p:nvPr>
            <p:ph sz="half" idx="2"/>
          </p:nvPr>
        </p:nvSpPr>
        <p:spPr/>
        <p:txBody>
          <a:bodyPr>
            <a:normAutofit fontScale="92500" lnSpcReduction="20000"/>
          </a:bodyPr>
          <a:lstStyle/>
          <a:p>
            <a:r>
              <a:rPr lang="en-US" dirty="0" smtClean="0"/>
              <a:t>Have difficulty setting limits.</a:t>
            </a:r>
          </a:p>
          <a:p>
            <a:r>
              <a:rPr lang="en-US" dirty="0" smtClean="0"/>
              <a:t>Share too much personal information especially with new acquaintances.</a:t>
            </a:r>
          </a:p>
          <a:p>
            <a:r>
              <a:rPr lang="en-US" dirty="0" smtClean="0"/>
              <a:t>Believe you deserve bad treatment.</a:t>
            </a:r>
          </a:p>
          <a:p>
            <a:r>
              <a:rPr lang="en-US" dirty="0" smtClean="0"/>
              <a:t>Wear revealing clothing.</a:t>
            </a:r>
          </a:p>
          <a:p>
            <a:r>
              <a:rPr lang="en-US" dirty="0" smtClean="0"/>
              <a:t>Make sexual comments or jokes in public.</a:t>
            </a:r>
          </a:p>
        </p:txBody>
      </p:sp>
      <p:sp>
        <p:nvSpPr>
          <p:cNvPr id="8" name="Text Placeholder 7"/>
          <p:cNvSpPr>
            <a:spLocks noGrp="1"/>
          </p:cNvSpPr>
          <p:nvPr>
            <p:ph type="body" sz="quarter" idx="3"/>
          </p:nvPr>
        </p:nvSpPr>
        <p:spPr/>
        <p:txBody>
          <a:bodyPr/>
          <a:lstStyle/>
          <a:p>
            <a:pPr algn="ctr"/>
            <a:r>
              <a:rPr lang="en-US" dirty="0" smtClean="0"/>
              <a:t>Too Closed</a:t>
            </a:r>
            <a:endParaRPr lang="en-US" dirty="0"/>
          </a:p>
        </p:txBody>
      </p:sp>
      <p:sp>
        <p:nvSpPr>
          <p:cNvPr id="9" name="Content Placeholder 8"/>
          <p:cNvSpPr>
            <a:spLocks noGrp="1"/>
          </p:cNvSpPr>
          <p:nvPr>
            <p:ph sz="quarter" idx="4"/>
          </p:nvPr>
        </p:nvSpPr>
        <p:spPr/>
        <p:txBody>
          <a:bodyPr>
            <a:normAutofit fontScale="92500" lnSpcReduction="10000"/>
          </a:bodyPr>
          <a:lstStyle/>
          <a:p>
            <a:r>
              <a:rPr lang="en-US" dirty="0" smtClean="0"/>
              <a:t>Refuses to do anything outside of one’s family time or space.</a:t>
            </a:r>
          </a:p>
          <a:p>
            <a:r>
              <a:rPr lang="en-US" dirty="0" smtClean="0"/>
              <a:t>Refuses to share thoughts with family or others.</a:t>
            </a:r>
          </a:p>
          <a:p>
            <a:r>
              <a:rPr lang="en-US" dirty="0" smtClean="0"/>
              <a:t>Maintains isolation.</a:t>
            </a:r>
          </a:p>
          <a:p>
            <a:r>
              <a:rPr lang="en-US" dirty="0" smtClean="0"/>
              <a:t>Spends time primarily in fantasy: reading, video games, movies, TV.</a:t>
            </a:r>
          </a:p>
          <a:p>
            <a:pPr marL="0" indent="0">
              <a:buNone/>
            </a:pPr>
            <a:endParaRPr lang="en-US" dirty="0"/>
          </a:p>
        </p:txBody>
      </p:sp>
    </p:spTree>
    <p:extLst>
      <p:ext uri="{BB962C8B-B14F-4D97-AF65-F5344CB8AC3E}">
        <p14:creationId xmlns:p14="http://schemas.microsoft.com/office/powerpoint/2010/main" val="1347609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Boundaries</a:t>
            </a:r>
            <a:endParaRPr lang="en-US" dirty="0"/>
          </a:p>
        </p:txBody>
      </p:sp>
      <p:sp>
        <p:nvSpPr>
          <p:cNvPr id="3" name="Content Placeholder 2"/>
          <p:cNvSpPr>
            <a:spLocks noGrp="1"/>
          </p:cNvSpPr>
          <p:nvPr>
            <p:ph sz="quarter" idx="13"/>
          </p:nvPr>
        </p:nvSpPr>
        <p:spPr/>
        <p:txBody>
          <a:bodyPr/>
          <a:lstStyle/>
          <a:p>
            <a:r>
              <a:rPr lang="en-US" dirty="0" smtClean="0"/>
              <a:t>External Boundaries are the rules of the road that make travel safe.</a:t>
            </a:r>
            <a:endParaRPr lang="en-US" dirty="0"/>
          </a:p>
        </p:txBody>
      </p:sp>
      <p:sp>
        <p:nvSpPr>
          <p:cNvPr id="4" name="Content Placeholder 3"/>
          <p:cNvSpPr>
            <a:spLocks noGrp="1"/>
          </p:cNvSpPr>
          <p:nvPr>
            <p:ph sz="quarter" idx="14"/>
          </p:nvPr>
        </p:nvSpPr>
        <p:spPr/>
        <p:txBody>
          <a:bodyPr/>
          <a:lstStyle/>
          <a:p>
            <a:endParaRPr lang="en-US"/>
          </a:p>
        </p:txBody>
      </p:sp>
      <p:pic>
        <p:nvPicPr>
          <p:cNvPr id="2050" name="Picture 2" descr="C:\Users\grojas\AppData\Local\Microsoft\Windows\Temporary Internet Files\Content.IE5\XLEPQJJU\MC90038917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3124200"/>
            <a:ext cx="2388545" cy="269967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grojas\AppData\Local\Microsoft\Windows\Temporary Internet Files\Content.IE5\MM4HGUTH\MC90038917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800" y="3790547"/>
            <a:ext cx="2743200" cy="2592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561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85800" y="2209800"/>
            <a:ext cx="7745505" cy="3877815"/>
          </a:xfrm>
        </p:spPr>
        <p:txBody>
          <a:bodyPr/>
          <a:lstStyle/>
          <a:p>
            <a:r>
              <a:rPr lang="en-US" dirty="0" smtClean="0"/>
              <a:t>External boundaries protect and strengthen your person through relationships.  </a:t>
            </a:r>
          </a:p>
          <a:p>
            <a:r>
              <a:rPr lang="en-US" dirty="0" smtClean="0"/>
              <a:t>External boundaries make you feel better about yourself and bring you closer to others through trust, friendship, mutual respect, etc. They include:</a:t>
            </a:r>
          </a:p>
          <a:p>
            <a:pPr lvl="1"/>
            <a:r>
              <a:rPr lang="en-US" dirty="0" smtClean="0"/>
              <a:t>Emotional boundaries (those you choose to share your thoughts, feelings, personal information with)</a:t>
            </a:r>
          </a:p>
          <a:p>
            <a:pPr lvl="1"/>
            <a:r>
              <a:rPr lang="en-US" dirty="0" smtClean="0"/>
              <a:t>The appropriate physical expressions, verbal and non-verbal that bring people together or keep them apart.</a:t>
            </a:r>
          </a:p>
          <a:p>
            <a:pPr lvl="1"/>
            <a:endParaRPr lang="en-US" dirty="0"/>
          </a:p>
        </p:txBody>
      </p:sp>
      <p:sp>
        <p:nvSpPr>
          <p:cNvPr id="2" name="Title 1"/>
          <p:cNvSpPr>
            <a:spLocks noGrp="1"/>
          </p:cNvSpPr>
          <p:nvPr>
            <p:ph type="title"/>
          </p:nvPr>
        </p:nvSpPr>
        <p:spPr/>
        <p:txBody>
          <a:bodyPr/>
          <a:lstStyle/>
          <a:p>
            <a:r>
              <a:rPr lang="en-US" dirty="0" smtClean="0"/>
              <a:t>External Boundaries</a:t>
            </a:r>
            <a:endParaRPr lang="en-US" dirty="0"/>
          </a:p>
        </p:txBody>
      </p:sp>
    </p:spTree>
    <p:extLst>
      <p:ext uri="{BB962C8B-B14F-4D97-AF65-F5344CB8AC3E}">
        <p14:creationId xmlns:p14="http://schemas.microsoft.com/office/powerpoint/2010/main" val="1502134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Develop relationships slowly.</a:t>
            </a:r>
          </a:p>
          <a:p>
            <a:r>
              <a:rPr lang="en-US" dirty="0" smtClean="0"/>
              <a:t>Build trust and mutual respect.</a:t>
            </a:r>
          </a:p>
          <a:p>
            <a:r>
              <a:rPr lang="en-US" dirty="0" smtClean="0"/>
              <a:t>Develop rules that protect love or friendship.</a:t>
            </a:r>
          </a:p>
          <a:p>
            <a:r>
              <a:rPr lang="en-US" dirty="0" smtClean="0"/>
              <a:t>Establish chaste expressions of touch and communication that are appropriate to the type of relationship.</a:t>
            </a:r>
            <a:endParaRPr lang="en-US" dirty="0"/>
          </a:p>
        </p:txBody>
      </p:sp>
      <p:sp>
        <p:nvSpPr>
          <p:cNvPr id="2" name="Title 1"/>
          <p:cNvSpPr>
            <a:spLocks noGrp="1"/>
          </p:cNvSpPr>
          <p:nvPr>
            <p:ph type="title"/>
          </p:nvPr>
        </p:nvSpPr>
        <p:spPr>
          <a:xfrm>
            <a:off x="688490" y="570156"/>
            <a:ext cx="7756263" cy="877644"/>
          </a:xfrm>
        </p:spPr>
        <p:txBody>
          <a:bodyPr/>
          <a:lstStyle/>
          <a:p>
            <a:r>
              <a:rPr lang="en-US" dirty="0" smtClean="0"/>
              <a:t>Basic Boundary Rules - External</a:t>
            </a:r>
            <a:endParaRPr lang="en-US" dirty="0"/>
          </a:p>
        </p:txBody>
      </p:sp>
      <p:pic>
        <p:nvPicPr>
          <p:cNvPr id="4100" name="Picture 4" descr="C:\Users\grojas\AppData\Local\Microsoft\Windows\Temporary Internet Files\Content.IE5\MM4HGUTH\MC90031999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4572000"/>
            <a:ext cx="1265198" cy="1807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1969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Your boundaries are in danger when another person:</a:t>
            </a:r>
          </a:p>
          <a:p>
            <a:pPr lvl="1"/>
            <a:r>
              <a:rPr lang="en-US" dirty="0" smtClean="0"/>
              <a:t>Encourages you to use drugs, and or alcohol.</a:t>
            </a:r>
          </a:p>
          <a:p>
            <a:pPr lvl="1"/>
            <a:r>
              <a:rPr lang="en-US" dirty="0" smtClean="0"/>
              <a:t>Offers pornographic material.</a:t>
            </a:r>
          </a:p>
          <a:p>
            <a:pPr lvl="1"/>
            <a:r>
              <a:rPr lang="en-US" dirty="0" smtClean="0"/>
              <a:t>Wants you to keep secrets.</a:t>
            </a:r>
          </a:p>
          <a:p>
            <a:pPr lvl="1"/>
            <a:r>
              <a:rPr lang="en-US" dirty="0" smtClean="0"/>
              <a:t>Offers special gifts.</a:t>
            </a:r>
          </a:p>
          <a:p>
            <a:pPr lvl="1"/>
            <a:r>
              <a:rPr lang="en-US" dirty="0" smtClean="0"/>
              <a:t>Uses flattery that seems disconnected with any real sense of accomplishment.</a:t>
            </a:r>
          </a:p>
        </p:txBody>
      </p:sp>
      <p:sp>
        <p:nvSpPr>
          <p:cNvPr id="2" name="Title 1"/>
          <p:cNvSpPr>
            <a:spLocks noGrp="1"/>
          </p:cNvSpPr>
          <p:nvPr>
            <p:ph type="title"/>
          </p:nvPr>
        </p:nvSpPr>
        <p:spPr/>
        <p:txBody>
          <a:bodyPr/>
          <a:lstStyle/>
          <a:p>
            <a:r>
              <a:rPr lang="en-US" dirty="0" smtClean="0"/>
              <a:t>Warning Signs</a:t>
            </a:r>
            <a:endParaRPr lang="en-US" dirty="0"/>
          </a:p>
        </p:txBody>
      </p:sp>
      <p:pic>
        <p:nvPicPr>
          <p:cNvPr id="5122" name="Picture 2" descr="C:\Users\grojas\AppData\Local\Microsoft\Windows\Temporary Internet Files\Content.IE5\MXFSGG5W\MC90015215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5181600"/>
            <a:ext cx="1167689" cy="1167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3678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a:t>Places conditions to get you to do something you don’t want </a:t>
            </a:r>
            <a:r>
              <a:rPr lang="en-US" dirty="0" smtClean="0"/>
              <a:t>to.</a:t>
            </a:r>
            <a:endParaRPr lang="en-US" dirty="0"/>
          </a:p>
          <a:p>
            <a:pPr lvl="1"/>
            <a:r>
              <a:rPr lang="en-US" dirty="0"/>
              <a:t>Tries to isolate you from family and </a:t>
            </a:r>
            <a:r>
              <a:rPr lang="en-US" dirty="0" smtClean="0"/>
              <a:t>friends.</a:t>
            </a:r>
            <a:endParaRPr lang="en-US" dirty="0"/>
          </a:p>
          <a:p>
            <a:pPr lvl="1"/>
            <a:r>
              <a:rPr lang="en-US" dirty="0"/>
              <a:t>Threatens </a:t>
            </a:r>
            <a:r>
              <a:rPr lang="en-US" dirty="0" smtClean="0"/>
              <a:t>you.</a:t>
            </a:r>
            <a:endParaRPr lang="en-US" dirty="0"/>
          </a:p>
          <a:p>
            <a:pPr lvl="1"/>
            <a:r>
              <a:rPr lang="en-US" dirty="0"/>
              <a:t>Uses explicit sexual language in your </a:t>
            </a:r>
            <a:r>
              <a:rPr lang="en-US" dirty="0" smtClean="0"/>
              <a:t>presence.</a:t>
            </a:r>
            <a:endParaRPr lang="en-US" dirty="0"/>
          </a:p>
          <a:p>
            <a:pPr lvl="1"/>
            <a:r>
              <a:rPr lang="en-US" dirty="0"/>
              <a:t>Lets you do things your parents would not approve </a:t>
            </a:r>
            <a:r>
              <a:rPr lang="en-US" dirty="0" smtClean="0"/>
              <a:t>of.</a:t>
            </a:r>
            <a:endParaRPr lang="en-US" dirty="0"/>
          </a:p>
          <a:p>
            <a:pPr lvl="1"/>
            <a:r>
              <a:rPr lang="en-US" dirty="0"/>
              <a:t>Likes to </a:t>
            </a:r>
            <a:r>
              <a:rPr lang="en-US" dirty="0" smtClean="0"/>
              <a:t>have inappropriate </a:t>
            </a:r>
            <a:r>
              <a:rPr lang="en-US" dirty="0"/>
              <a:t>physical contact with </a:t>
            </a:r>
            <a:r>
              <a:rPr lang="en-US" dirty="0" smtClean="0"/>
              <a:t>you.</a:t>
            </a:r>
            <a:endParaRPr lang="en-US" dirty="0"/>
          </a:p>
          <a:p>
            <a:endParaRPr lang="en-US" dirty="0"/>
          </a:p>
        </p:txBody>
      </p:sp>
      <p:sp>
        <p:nvSpPr>
          <p:cNvPr id="2" name="Title 1"/>
          <p:cNvSpPr>
            <a:spLocks noGrp="1"/>
          </p:cNvSpPr>
          <p:nvPr>
            <p:ph type="title"/>
          </p:nvPr>
        </p:nvSpPr>
        <p:spPr/>
        <p:txBody>
          <a:bodyPr/>
          <a:lstStyle/>
          <a:p>
            <a:r>
              <a:rPr lang="en-US" dirty="0" smtClean="0"/>
              <a:t>Warning Signs, cont. </a:t>
            </a:r>
            <a:endParaRPr lang="en-US" dirty="0"/>
          </a:p>
        </p:txBody>
      </p:sp>
    </p:spTree>
    <p:extLst>
      <p:ext uri="{BB962C8B-B14F-4D97-AF65-F5344CB8AC3E}">
        <p14:creationId xmlns:p14="http://schemas.microsoft.com/office/powerpoint/2010/main" val="2256861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Reporting</a:t>
            </a:r>
            <a:endParaRPr lang="en-US" dirty="0"/>
          </a:p>
        </p:txBody>
      </p:sp>
      <p:sp>
        <p:nvSpPr>
          <p:cNvPr id="4" name="Text Placeholder 3"/>
          <p:cNvSpPr>
            <a:spLocks noGrp="1"/>
          </p:cNvSpPr>
          <p:nvPr>
            <p:ph type="body" idx="1"/>
          </p:nvPr>
        </p:nvSpPr>
        <p:spPr/>
        <p:txBody>
          <a:bodyPr/>
          <a:lstStyle/>
          <a:p>
            <a:r>
              <a:rPr lang="en-US" dirty="0" smtClean="0"/>
              <a:t>DO</a:t>
            </a:r>
            <a:endParaRPr lang="en-US" dirty="0"/>
          </a:p>
        </p:txBody>
      </p:sp>
      <p:sp>
        <p:nvSpPr>
          <p:cNvPr id="5" name="Content Placeholder 4"/>
          <p:cNvSpPr>
            <a:spLocks noGrp="1"/>
          </p:cNvSpPr>
          <p:nvPr>
            <p:ph sz="half" idx="2"/>
          </p:nvPr>
        </p:nvSpPr>
        <p:spPr/>
        <p:txBody>
          <a:bodyPr>
            <a:normAutofit fontScale="92500"/>
          </a:bodyPr>
          <a:lstStyle/>
          <a:p>
            <a:r>
              <a:rPr lang="en-US" dirty="0" smtClean="0"/>
              <a:t>Tell the adult in charge, the program director, or another supervisor.</a:t>
            </a:r>
          </a:p>
          <a:p>
            <a:r>
              <a:rPr lang="en-US" dirty="0" smtClean="0"/>
              <a:t>Talk to your parents about what you observed.</a:t>
            </a:r>
          </a:p>
          <a:p>
            <a:r>
              <a:rPr lang="en-US" dirty="0" smtClean="0"/>
              <a:t>Keep telling an adult until you get an appropriate response or action.</a:t>
            </a:r>
            <a:endParaRPr lang="en-US" dirty="0"/>
          </a:p>
        </p:txBody>
      </p:sp>
      <p:sp>
        <p:nvSpPr>
          <p:cNvPr id="6" name="Text Placeholder 5"/>
          <p:cNvSpPr>
            <a:spLocks noGrp="1"/>
          </p:cNvSpPr>
          <p:nvPr>
            <p:ph type="body" sz="quarter" idx="3"/>
          </p:nvPr>
        </p:nvSpPr>
        <p:spPr/>
        <p:txBody>
          <a:bodyPr/>
          <a:lstStyle/>
          <a:p>
            <a:r>
              <a:rPr lang="en-US" dirty="0" smtClean="0"/>
              <a:t>Don't</a:t>
            </a:r>
            <a:endParaRPr lang="en-US" dirty="0"/>
          </a:p>
        </p:txBody>
      </p:sp>
      <p:sp>
        <p:nvSpPr>
          <p:cNvPr id="7" name="Content Placeholder 6"/>
          <p:cNvSpPr>
            <a:spLocks noGrp="1"/>
          </p:cNvSpPr>
          <p:nvPr>
            <p:ph sz="quarter" idx="4"/>
          </p:nvPr>
        </p:nvSpPr>
        <p:spPr/>
        <p:txBody>
          <a:bodyPr>
            <a:normAutofit fontScale="92500"/>
          </a:bodyPr>
          <a:lstStyle/>
          <a:p>
            <a:r>
              <a:rPr lang="en-US" dirty="0" smtClean="0"/>
              <a:t>Ignore your intuition/suspicions.</a:t>
            </a:r>
          </a:p>
          <a:p>
            <a:r>
              <a:rPr lang="en-US" dirty="0" smtClean="0"/>
              <a:t>Gossip with your friends about what you observe.</a:t>
            </a:r>
          </a:p>
          <a:p>
            <a:r>
              <a:rPr lang="en-US" dirty="0" smtClean="0"/>
              <a:t>Give up if an adult does not immediately address or correct the boundary concern or violation.</a:t>
            </a:r>
            <a:endParaRPr lang="en-US" dirty="0"/>
          </a:p>
        </p:txBody>
      </p:sp>
    </p:spTree>
    <p:extLst>
      <p:ext uri="{BB962C8B-B14F-4D97-AF65-F5344CB8AC3E}">
        <p14:creationId xmlns:p14="http://schemas.microsoft.com/office/powerpoint/2010/main" val="1716986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Be assertive/not timid.</a:t>
            </a:r>
          </a:p>
          <a:p>
            <a:r>
              <a:rPr lang="en-US" dirty="0" smtClean="0"/>
              <a:t>Use “I feel”/ “I don’t like”/ STOP, I don’t want to”/”No means No” statements.</a:t>
            </a:r>
          </a:p>
          <a:p>
            <a:r>
              <a:rPr lang="en-US" dirty="0" smtClean="0"/>
              <a:t>Accept no responsibility for the other person’s behavior. It is never your fault.</a:t>
            </a:r>
          </a:p>
          <a:p>
            <a:r>
              <a:rPr lang="en-US" dirty="0" smtClean="0"/>
              <a:t>Get away from the person.</a:t>
            </a:r>
          </a:p>
          <a:p>
            <a:r>
              <a:rPr lang="en-US" dirty="0" smtClean="0"/>
              <a:t>Tell a trusted adult.</a:t>
            </a:r>
          </a:p>
          <a:p>
            <a:r>
              <a:rPr lang="en-US" dirty="0" smtClean="0"/>
              <a:t>Understand that teens can be abused by men or women; peers or adults; someone you know well or someone you don’t know.</a:t>
            </a:r>
            <a:endParaRPr lang="en-US" dirty="0"/>
          </a:p>
        </p:txBody>
      </p:sp>
      <p:sp>
        <p:nvSpPr>
          <p:cNvPr id="2" name="Title 1"/>
          <p:cNvSpPr>
            <a:spLocks noGrp="1"/>
          </p:cNvSpPr>
          <p:nvPr>
            <p:ph type="title"/>
          </p:nvPr>
        </p:nvSpPr>
        <p:spPr>
          <a:xfrm>
            <a:off x="688490" y="570156"/>
            <a:ext cx="7756263" cy="953844"/>
          </a:xfrm>
        </p:spPr>
        <p:txBody>
          <a:bodyPr/>
          <a:lstStyle/>
          <a:p>
            <a:r>
              <a:rPr lang="en-US" dirty="0" smtClean="0"/>
              <a:t>Safeguarding Boundaries</a:t>
            </a:r>
            <a:endParaRPr lang="en-US" dirty="0"/>
          </a:p>
        </p:txBody>
      </p:sp>
    </p:spTree>
    <p:extLst>
      <p:ext uri="{BB962C8B-B14F-4D97-AF65-F5344CB8AC3E}">
        <p14:creationId xmlns:p14="http://schemas.microsoft.com/office/powerpoint/2010/main" val="1948034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pPr marL="0" indent="0" algn="ctr">
              <a:buNone/>
            </a:pPr>
            <a:endParaRPr lang="en-US" dirty="0"/>
          </a:p>
          <a:p>
            <a:endParaRPr lang="en-US" dirty="0" smtClean="0"/>
          </a:p>
          <a:p>
            <a:endParaRPr lang="en-US" dirty="0"/>
          </a:p>
          <a:p>
            <a:endParaRPr lang="en-US" dirty="0" smtClean="0"/>
          </a:p>
          <a:p>
            <a:r>
              <a:rPr lang="en-US" dirty="0" smtClean="0"/>
              <a:t>This presentation was created with permission by using the Archdiocese of Galveston-Houston’s Sacred and Safe Lesson Plans.</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7600" y="2281195"/>
            <a:ext cx="1607500" cy="1918716"/>
          </a:xfrm>
          <a:prstGeom prst="rect">
            <a:avLst/>
          </a:prstGeom>
        </p:spPr>
      </p:pic>
    </p:spTree>
    <p:extLst>
      <p:ext uri="{BB962C8B-B14F-4D97-AF65-F5344CB8AC3E}">
        <p14:creationId xmlns:p14="http://schemas.microsoft.com/office/powerpoint/2010/main" val="485397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Microsoft Office\MEDIA\CAGCAT10\j0230876.wmf"/>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tretch>
            <a:fillRect/>
          </a:stretch>
        </p:blipFill>
        <p:spPr bwMode="auto">
          <a:xfrm>
            <a:off x="2862404" y="2465364"/>
            <a:ext cx="3419192" cy="344333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Love</a:t>
            </a:r>
            <a:endParaRPr lang="en-US" dirty="0"/>
          </a:p>
        </p:txBody>
      </p:sp>
    </p:spTree>
    <p:extLst>
      <p:ext uri="{BB962C8B-B14F-4D97-AF65-F5344CB8AC3E}">
        <p14:creationId xmlns:p14="http://schemas.microsoft.com/office/powerpoint/2010/main" val="3989397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Good relationships:</a:t>
            </a:r>
          </a:p>
          <a:p>
            <a:pPr lvl="1"/>
            <a:r>
              <a:rPr lang="en-US" dirty="0" smtClean="0"/>
              <a:t>Are life Giving</a:t>
            </a:r>
          </a:p>
          <a:p>
            <a:pPr lvl="1"/>
            <a:r>
              <a:rPr lang="en-US" dirty="0" smtClean="0"/>
              <a:t>Offer Mutual Encouragement</a:t>
            </a:r>
          </a:p>
          <a:p>
            <a:pPr lvl="1"/>
            <a:r>
              <a:rPr lang="en-US" dirty="0" smtClean="0"/>
              <a:t>Allow room for individual and relational needs</a:t>
            </a:r>
          </a:p>
          <a:p>
            <a:pPr lvl="1"/>
            <a:r>
              <a:rPr lang="en-US" dirty="0" smtClean="0"/>
              <a:t>Provide safety and security</a:t>
            </a:r>
          </a:p>
          <a:p>
            <a:pPr lvl="1"/>
            <a:r>
              <a:rPr lang="en-US" dirty="0" smtClean="0"/>
              <a:t>Maintain mutual respect through communication and conflict</a:t>
            </a:r>
            <a:endParaRPr lang="en-US" dirty="0"/>
          </a:p>
        </p:txBody>
      </p:sp>
      <p:sp>
        <p:nvSpPr>
          <p:cNvPr id="2" name="Title 1"/>
          <p:cNvSpPr>
            <a:spLocks noGrp="1"/>
          </p:cNvSpPr>
          <p:nvPr>
            <p:ph type="title"/>
          </p:nvPr>
        </p:nvSpPr>
        <p:spPr>
          <a:xfrm>
            <a:off x="688490" y="570156"/>
            <a:ext cx="7756263" cy="953844"/>
          </a:xfrm>
        </p:spPr>
        <p:txBody>
          <a:bodyPr/>
          <a:lstStyle/>
          <a:p>
            <a:r>
              <a:rPr lang="en-US" dirty="0" smtClean="0"/>
              <a:t>Loving vs. Non-loving Relationships</a:t>
            </a:r>
            <a:endParaRPr lang="en-US" dirty="0"/>
          </a:p>
        </p:txBody>
      </p:sp>
    </p:spTree>
    <p:extLst>
      <p:ext uri="{BB962C8B-B14F-4D97-AF65-F5344CB8AC3E}">
        <p14:creationId xmlns:p14="http://schemas.microsoft.com/office/powerpoint/2010/main" val="4215497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Bad, unloving, unhealthy relationships:</a:t>
            </a:r>
          </a:p>
          <a:p>
            <a:pPr lvl="1"/>
            <a:r>
              <a:rPr lang="en-US" dirty="0" smtClean="0"/>
              <a:t>Are dependent on external attributes (physical attraction, money, popularity, etc.).</a:t>
            </a:r>
          </a:p>
          <a:p>
            <a:pPr lvl="1"/>
            <a:r>
              <a:rPr lang="en-US" dirty="0" smtClean="0"/>
              <a:t>Do not respect personal time and space.</a:t>
            </a:r>
          </a:p>
          <a:p>
            <a:pPr lvl="1"/>
            <a:r>
              <a:rPr lang="en-US" dirty="0" smtClean="0"/>
              <a:t>Isolate one from friends and family.</a:t>
            </a:r>
          </a:p>
          <a:p>
            <a:pPr lvl="1"/>
            <a:r>
              <a:rPr lang="en-US" dirty="0" smtClean="0"/>
              <a:t>Create a sense of insecurity, instability, anxiety, or fear.</a:t>
            </a:r>
          </a:p>
          <a:p>
            <a:pPr lvl="1"/>
            <a:r>
              <a:rPr lang="en-US" dirty="0" smtClean="0"/>
              <a:t>Are marked by one-sided decision-making.</a:t>
            </a:r>
          </a:p>
          <a:p>
            <a:pPr lvl="1"/>
            <a:r>
              <a:rPr lang="en-US" dirty="0" smtClean="0"/>
              <a:t>Include threats or violence.</a:t>
            </a:r>
          </a:p>
          <a:p>
            <a:pPr lvl="1"/>
            <a:endParaRPr lang="en-US" dirty="0"/>
          </a:p>
        </p:txBody>
      </p:sp>
      <p:sp>
        <p:nvSpPr>
          <p:cNvPr id="2" name="Title 1"/>
          <p:cNvSpPr>
            <a:spLocks noGrp="1"/>
          </p:cNvSpPr>
          <p:nvPr>
            <p:ph type="title"/>
          </p:nvPr>
        </p:nvSpPr>
        <p:spPr>
          <a:xfrm>
            <a:off x="688490" y="570156"/>
            <a:ext cx="7756263" cy="877644"/>
          </a:xfrm>
        </p:spPr>
        <p:txBody>
          <a:bodyPr/>
          <a:lstStyle/>
          <a:p>
            <a:r>
              <a:rPr lang="en-US" dirty="0" smtClean="0"/>
              <a:t>Loving vs. Non-loving Relationships</a:t>
            </a:r>
            <a:endParaRPr lang="en-US" dirty="0"/>
          </a:p>
        </p:txBody>
      </p:sp>
    </p:spTree>
    <p:extLst>
      <p:ext uri="{BB962C8B-B14F-4D97-AF65-F5344CB8AC3E}">
        <p14:creationId xmlns:p14="http://schemas.microsoft.com/office/powerpoint/2010/main" val="208424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Boundaries define appropriate behavior.</a:t>
            </a:r>
          </a:p>
          <a:p>
            <a:r>
              <a:rPr lang="en-US" dirty="0" smtClean="0"/>
              <a:t>They provide acceptable limits to express:</a:t>
            </a:r>
          </a:p>
          <a:p>
            <a:pPr lvl="1"/>
            <a:r>
              <a:rPr lang="en-US" dirty="0" smtClean="0"/>
              <a:t>Thoughts</a:t>
            </a:r>
          </a:p>
          <a:p>
            <a:pPr lvl="1"/>
            <a:r>
              <a:rPr lang="en-US" dirty="0" smtClean="0"/>
              <a:t>Feelings</a:t>
            </a:r>
          </a:p>
          <a:p>
            <a:pPr lvl="1"/>
            <a:r>
              <a:rPr lang="en-US" dirty="0" smtClean="0"/>
              <a:t>Contact</a:t>
            </a:r>
          </a:p>
          <a:p>
            <a:r>
              <a:rPr lang="en-US" dirty="0" smtClean="0"/>
              <a:t>They keep people feeling safe and secure.</a:t>
            </a:r>
          </a:p>
          <a:p>
            <a:r>
              <a:rPr lang="en-US" dirty="0" smtClean="0"/>
              <a:t>They ensure mutual trust can occur for healthy relationship to develop.</a:t>
            </a:r>
            <a:endParaRPr lang="en-US" dirty="0"/>
          </a:p>
        </p:txBody>
      </p:sp>
      <p:sp>
        <p:nvSpPr>
          <p:cNvPr id="2" name="Title 1"/>
          <p:cNvSpPr>
            <a:spLocks noGrp="1"/>
          </p:cNvSpPr>
          <p:nvPr>
            <p:ph type="title"/>
          </p:nvPr>
        </p:nvSpPr>
        <p:spPr>
          <a:xfrm>
            <a:off x="688490" y="570156"/>
            <a:ext cx="7756263" cy="953844"/>
          </a:xfrm>
        </p:spPr>
        <p:txBody>
          <a:bodyPr/>
          <a:lstStyle/>
          <a:p>
            <a:r>
              <a:rPr lang="en-US" dirty="0" smtClean="0"/>
              <a:t>Boundaries in Everyday Life</a:t>
            </a:r>
            <a:endParaRPr lang="en-US" dirty="0"/>
          </a:p>
        </p:txBody>
      </p:sp>
    </p:spTree>
    <p:extLst>
      <p:ext uri="{BB962C8B-B14F-4D97-AF65-F5344CB8AC3E}">
        <p14:creationId xmlns:p14="http://schemas.microsoft.com/office/powerpoint/2010/main" val="2762165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152400" y="274638"/>
            <a:ext cx="8763000" cy="1143000"/>
          </a:xfrm>
        </p:spPr>
        <p:txBody>
          <a:bodyPr/>
          <a:lstStyle/>
          <a:p>
            <a:r>
              <a:rPr lang="en-US" dirty="0">
                <a:solidFill>
                  <a:schemeClr val="accent2"/>
                </a:solidFill>
                <a:latin typeface="CopperplateTBol" pitchFamily="34" charset="0"/>
              </a:rPr>
              <a:t>Your Boundary Circle</a:t>
            </a:r>
          </a:p>
        </p:txBody>
      </p:sp>
      <p:sp>
        <p:nvSpPr>
          <p:cNvPr id="3075" name="AutoShape 3"/>
          <p:cNvSpPr>
            <a:spLocks noChangeArrowheads="1"/>
          </p:cNvSpPr>
          <p:nvPr/>
        </p:nvSpPr>
        <p:spPr bwMode="auto">
          <a:xfrm>
            <a:off x="1981200" y="1676400"/>
            <a:ext cx="5334000" cy="4876800"/>
          </a:xfrm>
          <a:custGeom>
            <a:avLst/>
            <a:gdLst>
              <a:gd name="G0" fmla="+- 7287 0 0"/>
              <a:gd name="G1" fmla="+- 21600 0 7287"/>
              <a:gd name="G2" fmla="+- 21600 0 7287"/>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7287" y="10800"/>
                </a:moveTo>
                <a:cubicBezTo>
                  <a:pt x="7287" y="12740"/>
                  <a:pt x="8860" y="14313"/>
                  <a:pt x="10800" y="14313"/>
                </a:cubicBezTo>
                <a:cubicBezTo>
                  <a:pt x="12740" y="14313"/>
                  <a:pt x="14313" y="12740"/>
                  <a:pt x="14313" y="10800"/>
                </a:cubicBezTo>
                <a:cubicBezTo>
                  <a:pt x="14313" y="8860"/>
                  <a:pt x="12740" y="7287"/>
                  <a:pt x="10800" y="7287"/>
                </a:cubicBezTo>
                <a:cubicBezTo>
                  <a:pt x="8860" y="7287"/>
                  <a:pt x="7287" y="8860"/>
                  <a:pt x="7287" y="10800"/>
                </a:cubicBezTo>
                <a:close/>
              </a:path>
            </a:pathLst>
          </a:cu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3076" name="Text Box 4"/>
          <p:cNvSpPr txBox="1">
            <a:spLocks noChangeArrowheads="1"/>
          </p:cNvSpPr>
          <p:nvPr/>
        </p:nvSpPr>
        <p:spPr bwMode="auto">
          <a:xfrm>
            <a:off x="3657600" y="3810000"/>
            <a:ext cx="1905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600" b="1">
                <a:latin typeface="CopperplateTBol" pitchFamily="34" charset="0"/>
              </a:rPr>
              <a:t>YOU</a:t>
            </a:r>
          </a:p>
        </p:txBody>
      </p:sp>
      <p:sp>
        <p:nvSpPr>
          <p:cNvPr id="3078" name="AutoShape 6"/>
          <p:cNvSpPr>
            <a:spLocks noChangeArrowheads="1"/>
          </p:cNvSpPr>
          <p:nvPr/>
        </p:nvSpPr>
        <p:spPr bwMode="auto">
          <a:xfrm>
            <a:off x="2514600" y="2133600"/>
            <a:ext cx="4267200" cy="4114800"/>
          </a:xfrm>
          <a:custGeom>
            <a:avLst/>
            <a:gdLst>
              <a:gd name="G0" fmla="+- 3841 0 0"/>
              <a:gd name="G1" fmla="+- 21600 0 3841"/>
              <a:gd name="G2" fmla="+- 21600 0 3841"/>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841" y="10800"/>
                </a:moveTo>
                <a:cubicBezTo>
                  <a:pt x="3841" y="14643"/>
                  <a:pt x="6957" y="17759"/>
                  <a:pt x="10800" y="17759"/>
                </a:cubicBezTo>
                <a:cubicBezTo>
                  <a:pt x="14643" y="17759"/>
                  <a:pt x="17759" y="14643"/>
                  <a:pt x="17759" y="10800"/>
                </a:cubicBezTo>
                <a:cubicBezTo>
                  <a:pt x="17759" y="6957"/>
                  <a:pt x="14643" y="3841"/>
                  <a:pt x="10800" y="3841"/>
                </a:cubicBezTo>
                <a:cubicBezTo>
                  <a:pt x="6957" y="3841"/>
                  <a:pt x="3841" y="6957"/>
                  <a:pt x="3841" y="10800"/>
                </a:cubicBezTo>
                <a:close/>
              </a:path>
            </a:pathLst>
          </a:cu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Tree>
    <p:extLst>
      <p:ext uri="{BB962C8B-B14F-4D97-AF65-F5344CB8AC3E}">
        <p14:creationId xmlns:p14="http://schemas.microsoft.com/office/powerpoint/2010/main" val="1103192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As we discuss the boundaries or rules that guide and protect the formation of healthy relationships, remember that it is love that fuels your wanting to make these rules work or not.</a:t>
            </a:r>
            <a:endParaRPr lang="en-US" dirty="0"/>
          </a:p>
        </p:txBody>
      </p:sp>
      <p:sp>
        <p:nvSpPr>
          <p:cNvPr id="2" name="Title 1"/>
          <p:cNvSpPr>
            <a:spLocks noGrp="1"/>
          </p:cNvSpPr>
          <p:nvPr>
            <p:ph type="title"/>
          </p:nvPr>
        </p:nvSpPr>
        <p:spPr/>
        <p:txBody>
          <a:bodyPr/>
          <a:lstStyle/>
          <a:p>
            <a:r>
              <a:rPr lang="en-US" dirty="0" smtClean="0"/>
              <a:t>Boundaries</a:t>
            </a:r>
            <a:endParaRPr lang="en-US" dirty="0"/>
          </a:p>
        </p:txBody>
      </p:sp>
    </p:spTree>
    <p:extLst>
      <p:ext uri="{BB962C8B-B14F-4D97-AF65-F5344CB8AC3E}">
        <p14:creationId xmlns:p14="http://schemas.microsoft.com/office/powerpoint/2010/main" val="1174833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Personal Boundaries</a:t>
            </a:r>
            <a:endParaRPr lang="en-US" dirty="0"/>
          </a:p>
        </p:txBody>
      </p:sp>
      <p:sp>
        <p:nvSpPr>
          <p:cNvPr id="2" name="Content Placeholder 1"/>
          <p:cNvSpPr>
            <a:spLocks noGrp="1"/>
          </p:cNvSpPr>
          <p:nvPr>
            <p:ph sz="quarter" idx="13"/>
          </p:nvPr>
        </p:nvSpPr>
        <p:spPr/>
        <p:txBody>
          <a:bodyPr>
            <a:normAutofit/>
          </a:bodyPr>
          <a:lstStyle/>
          <a:p>
            <a:r>
              <a:rPr lang="en-US" dirty="0" smtClean="0"/>
              <a:t>Personal boundaries are like the type of protection a car requires from getting nicked or the maintenance that the engine needs to keep the car running smoothly.</a:t>
            </a:r>
            <a:endParaRPr lang="en-US" dirty="0"/>
          </a:p>
        </p:txBody>
      </p:sp>
      <p:pic>
        <p:nvPicPr>
          <p:cNvPr id="1026" name="Picture 2" descr="C:\Users\grojas\AppData\Local\Microsoft\Windows\Temporary Internet Files\Content.IE5\MXFSGG5W\MP900438719[1].jpg"/>
          <p:cNvPicPr>
            <a:picLocks noGrp="1" noChangeAspect="1" noChangeArrowheads="1"/>
          </p:cNvPicPr>
          <p:nvPr>
            <p:ph sz="quarter" idx="14"/>
          </p:nvPr>
        </p:nvPicPr>
        <p:blipFill>
          <a:blip r:embed="rId3">
            <a:extLst>
              <a:ext uri="{28A0092B-C50C-407E-A947-70E740481C1C}">
                <a14:useLocalDpi xmlns:a14="http://schemas.microsoft.com/office/drawing/2010/main" val="0"/>
              </a:ext>
            </a:extLst>
          </a:blip>
          <a:srcRect/>
          <a:stretch>
            <a:fillRect/>
          </a:stretch>
        </p:blipFill>
        <p:spPr bwMode="auto">
          <a:xfrm>
            <a:off x="4645025" y="2276475"/>
            <a:ext cx="3803650" cy="3803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4317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Personal boundaries help protect and sustain the deepest part of who you are as a person they include:</a:t>
            </a:r>
          </a:p>
          <a:p>
            <a:pPr lvl="1"/>
            <a:r>
              <a:rPr lang="en-US" dirty="0" smtClean="0"/>
              <a:t>The space that defines feeling physically safe or secure</a:t>
            </a:r>
          </a:p>
          <a:p>
            <a:pPr lvl="1"/>
            <a:r>
              <a:rPr lang="en-US" dirty="0" smtClean="0"/>
              <a:t>Personal health care: a set of maintenance rules (physical, emotional, spiritual, intellectual): diet, exercise/recreation, rest, academic study, prayer, socializing.</a:t>
            </a:r>
            <a:endParaRPr lang="en-US" dirty="0"/>
          </a:p>
        </p:txBody>
      </p:sp>
      <p:sp>
        <p:nvSpPr>
          <p:cNvPr id="2" name="Title 1"/>
          <p:cNvSpPr>
            <a:spLocks noGrp="1"/>
          </p:cNvSpPr>
          <p:nvPr>
            <p:ph type="title"/>
          </p:nvPr>
        </p:nvSpPr>
        <p:spPr/>
        <p:txBody>
          <a:bodyPr/>
          <a:lstStyle/>
          <a:p>
            <a:r>
              <a:rPr lang="en-US" dirty="0" smtClean="0"/>
              <a:t>Personal Boundaries</a:t>
            </a:r>
            <a:endParaRPr lang="en-US" dirty="0"/>
          </a:p>
        </p:txBody>
      </p:sp>
      <p:pic>
        <p:nvPicPr>
          <p:cNvPr id="3074" name="Picture 2" descr="C:\Users\grojas\AppData\Local\Microsoft\Windows\Temporary Internet Files\Content.IE5\MXFSGG5W\MC90015002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29400" y="5079470"/>
            <a:ext cx="1970638" cy="1311801"/>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grojas\AppData\Local\Microsoft\Windows\Temporary Internet Files\Content.IE5\KDNLQILH\MC90031255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6928" y="5090164"/>
            <a:ext cx="1359713" cy="65008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grojas\AppData\Local\Microsoft\Windows\Temporary Internet Files\Content.IE5\MM4HGUTH\MC90004803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38600" y="4966219"/>
            <a:ext cx="953240" cy="1371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2916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808</TotalTime>
  <Words>1573</Words>
  <Application>Microsoft Office PowerPoint</Application>
  <PresentationFormat>On-screen Show (4:3)</PresentationFormat>
  <Paragraphs>217</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Hardcover</vt:lpstr>
      <vt:lpstr>Diocese of San Diego</vt:lpstr>
      <vt:lpstr>Love</vt:lpstr>
      <vt:lpstr>Loving vs. Non-loving Relationships</vt:lpstr>
      <vt:lpstr>Loving vs. Non-loving Relationships</vt:lpstr>
      <vt:lpstr>Boundaries in Everyday Life</vt:lpstr>
      <vt:lpstr>Your Boundary Circle</vt:lpstr>
      <vt:lpstr>Boundaries</vt:lpstr>
      <vt:lpstr>Personal Boundaries</vt:lpstr>
      <vt:lpstr>Personal Boundaries</vt:lpstr>
      <vt:lpstr>Basic Boundary Rules - Personal</vt:lpstr>
      <vt:lpstr>External Boundaries</vt:lpstr>
      <vt:lpstr>External Boundaries</vt:lpstr>
      <vt:lpstr>Basic Boundary Rules - External</vt:lpstr>
      <vt:lpstr>Warning Signs</vt:lpstr>
      <vt:lpstr>Warning Signs, cont. </vt:lpstr>
      <vt:lpstr>Reporting</vt:lpstr>
      <vt:lpstr>Safeguarding Boundaries</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Diocese of San Diego</dc:title>
  <dc:creator>Gerardo Rojas</dc:creator>
  <cp:lastModifiedBy>Gerardo Rojas</cp:lastModifiedBy>
  <cp:revision>61</cp:revision>
  <dcterms:created xsi:type="dcterms:W3CDTF">2012-12-14T17:01:56Z</dcterms:created>
  <dcterms:modified xsi:type="dcterms:W3CDTF">2013-04-09T21:04:53Z</dcterms:modified>
</cp:coreProperties>
</file>