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73" r:id="rId9"/>
    <p:sldId id="276" r:id="rId10"/>
    <p:sldId id="266" r:id="rId11"/>
    <p:sldId id="274" r:id="rId12"/>
    <p:sldId id="275" r:id="rId13"/>
    <p:sldId id="267" r:id="rId14"/>
    <p:sldId id="268" r:id="rId15"/>
    <p:sldId id="269" r:id="rId16"/>
    <p:sldId id="270" r:id="rId17"/>
    <p:sldId id="272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317" autoAdjust="0"/>
  </p:normalViewPr>
  <p:slideViewPr>
    <p:cSldViewPr>
      <p:cViewPr varScale="1">
        <p:scale>
          <a:sx n="50" d="100"/>
          <a:sy n="50" d="100"/>
        </p:scale>
        <p:origin x="-2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8A899-8734-4419-B58B-81142CD702C8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3963B8-D0EB-4CAE-B9F9-40E32ECFB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839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DDD004-BE91-4A59-8848-E5ED1EE089C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8211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Aunque existan algunas variaciones que pueden reflejarse en la familia, existen una serie de reglas básicas para todas las personas.  Los limites personales son todas las reglas que ayudan a mantener un balance en tu vida (esto es llamado la virtud de la templanza).  Las personas pueden tener límites muy abiertos o muy cerrados.  Recuerda que a nadie le gusta que los lastimen.  Algunas personas pueden ser más reservadas o precavidas dependiendo de la personalidad, familia, cultura o religión.  Estos siempre deben de ser respetados. Aquí hay algunos ejemplos de lo que serían límites muy abiertos y  límites muy cerrados:</a:t>
            </a:r>
          </a:p>
          <a:p>
            <a:endParaRPr lang="es-ES" dirty="0" smtClean="0"/>
          </a:p>
          <a:p>
            <a:r>
              <a:rPr lang="es-ES" dirty="0" smtClean="0"/>
              <a:t>Los limites están muy abiertos cuando una persona:</a:t>
            </a:r>
          </a:p>
          <a:p>
            <a:r>
              <a:rPr lang="es-ES" dirty="0" smtClean="0"/>
              <a:t>1.Demuestra dificultad estableciendo límites de su tiempo, de su espacio personal y físico.</a:t>
            </a:r>
          </a:p>
          <a:p>
            <a:endParaRPr lang="es-ES" dirty="0" smtClean="0"/>
          </a:p>
          <a:p>
            <a:r>
              <a:rPr lang="es-ES" dirty="0" smtClean="0"/>
              <a:t>2.Comparte mucha información personal, en especial con personas que acaba de conocer.</a:t>
            </a:r>
          </a:p>
          <a:p>
            <a:endParaRPr lang="es-ES" dirty="0" smtClean="0"/>
          </a:p>
          <a:p>
            <a:r>
              <a:rPr lang="es-ES" dirty="0" smtClean="0"/>
              <a:t>3.Permite el abuso físico, verbal o sexual sin reportarlo o pedir ayuda. </a:t>
            </a:r>
          </a:p>
          <a:p>
            <a:endParaRPr lang="es-ES" dirty="0" smtClean="0"/>
          </a:p>
          <a:p>
            <a:r>
              <a:rPr lang="es-ES" dirty="0" smtClean="0"/>
              <a:t>4.Cree que merece ser maltratado.</a:t>
            </a:r>
          </a:p>
          <a:p>
            <a:endParaRPr lang="es-ES" dirty="0" smtClean="0"/>
          </a:p>
          <a:p>
            <a:r>
              <a:rPr lang="es-ES" dirty="0" smtClean="0"/>
              <a:t>5.Usa ropa muy reveladora.</a:t>
            </a:r>
          </a:p>
          <a:p>
            <a:endParaRPr lang="es-ES" dirty="0" smtClean="0"/>
          </a:p>
          <a:p>
            <a:r>
              <a:rPr lang="es-ES" dirty="0" smtClean="0"/>
              <a:t>6.Hace comentarios o bromas sexuales en publicó. </a:t>
            </a:r>
          </a:p>
          <a:p>
            <a:endParaRPr lang="es-ES" dirty="0" smtClean="0"/>
          </a:p>
          <a:p>
            <a:r>
              <a:rPr lang="es-ES" dirty="0" smtClean="0"/>
              <a:t>7.Responde a los</a:t>
            </a:r>
            <a:r>
              <a:rPr lang="es-ES" baseline="0" dirty="0" smtClean="0"/>
              <a:t> deseos </a:t>
            </a:r>
            <a:r>
              <a:rPr lang="es-ES" dirty="0" smtClean="0"/>
              <a:t>de un extraño sin consultar antes a sus padres. </a:t>
            </a:r>
          </a:p>
          <a:p>
            <a:endParaRPr lang="es-ES" dirty="0" smtClean="0"/>
          </a:p>
          <a:p>
            <a:r>
              <a:rPr lang="es-ES" dirty="0" smtClean="0"/>
              <a:t>Los limites están</a:t>
            </a:r>
            <a:r>
              <a:rPr lang="es-ES" baseline="0" dirty="0" smtClean="0"/>
              <a:t> m</a:t>
            </a:r>
            <a:r>
              <a:rPr lang="es-ES" dirty="0" smtClean="0"/>
              <a:t>uy cerrados cuando</a:t>
            </a:r>
            <a:r>
              <a:rPr lang="es-ES" baseline="0" dirty="0" smtClean="0"/>
              <a:t> una persona:</a:t>
            </a:r>
            <a:endParaRPr lang="es-ES" dirty="0" smtClean="0"/>
          </a:p>
          <a:p>
            <a:r>
              <a:rPr lang="es-ES" dirty="0" smtClean="0"/>
              <a:t>1.Se rehúsa a realizar actividades fuera del tiempo familiar o fuera de su espacio.</a:t>
            </a:r>
          </a:p>
          <a:p>
            <a:endParaRPr lang="es-ES" dirty="0" smtClean="0"/>
          </a:p>
          <a:p>
            <a:r>
              <a:rPr lang="es-ES" dirty="0" smtClean="0"/>
              <a:t>2.Se rehúsa a compartir sus pensamientos con su familia y otras personas.</a:t>
            </a:r>
          </a:p>
          <a:p>
            <a:endParaRPr lang="es-ES" dirty="0" smtClean="0"/>
          </a:p>
          <a:p>
            <a:r>
              <a:rPr lang="es-ES" dirty="0" smtClean="0"/>
              <a:t>3.Se mantiene en aislamiento del mundo.</a:t>
            </a:r>
          </a:p>
          <a:p>
            <a:endParaRPr lang="es-ES" dirty="0" smtClean="0"/>
          </a:p>
          <a:p>
            <a:r>
              <a:rPr lang="es-ES" dirty="0" smtClean="0"/>
              <a:t>4.Pasa la mayor parte de su tiempo lo pasa fantaseando: lectura, video juegos, películas y televisión. </a:t>
            </a:r>
          </a:p>
          <a:p>
            <a:endParaRPr lang="es-ES" dirty="0" smtClean="0"/>
          </a:p>
          <a:p>
            <a:r>
              <a:rPr lang="es-ES" dirty="0" smtClean="0"/>
              <a:t>5.Se involucra en periodos muy largos  de soñar despierto/a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948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smtClean="0"/>
              <a:t>Los límites externos son los señalamientos del camino que hacen seguro el viaje.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894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Los limites exteriores te Protegen y fortalecen por medio de las relaciones personales. </a:t>
            </a:r>
          </a:p>
          <a:p>
            <a:endParaRPr lang="es-ES" dirty="0" smtClean="0"/>
          </a:p>
          <a:p>
            <a:r>
              <a:rPr lang="es-ES" dirty="0" smtClean="0"/>
              <a:t>Los límites exteriores te ayudan a sentirte mejor con tu persona y te ayudan a acercarte a los demás por medio de la confianza, amistad, respeto mutuo, etc… Estos incluyen:</a:t>
            </a:r>
          </a:p>
          <a:p>
            <a:endParaRPr lang="es-ES" dirty="0" smtClean="0"/>
          </a:p>
          <a:p>
            <a:r>
              <a:rPr lang="es-ES" dirty="0" smtClean="0"/>
              <a:t>-Límites Emocionales: (para esas personas a las que tú decides compartir tus pensamientos, sentimientos e información personal)</a:t>
            </a:r>
          </a:p>
          <a:p>
            <a:endParaRPr lang="es-ES" dirty="0" smtClean="0"/>
          </a:p>
          <a:p>
            <a:r>
              <a:rPr lang="es-ES" dirty="0" smtClean="0"/>
              <a:t>-Limites Físicos: La apropiada expresión física, verbal y no verbal que nos unen a las personas o nos separa de ellas.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580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Los límites exteriores te ayudan a desarrollar relaciones interpersonales. Una regla que te puede ayudar en tus relaciones es: empezar una relación estableciendo las bases de confianza y respeto mutuo. Desarrolla reglas que protejan el amor y la amistad. Establece expresiones de contacto físico y comunicación apropiadas para los diferentes tipos de relaciones, basadas en la castidad.  </a:t>
            </a:r>
          </a:p>
          <a:p>
            <a:endParaRPr lang="es-ES" dirty="0" smtClean="0"/>
          </a:p>
          <a:p>
            <a:r>
              <a:rPr lang="es-ES" dirty="0" smtClean="0"/>
              <a:t>Por ejemplo: a</a:t>
            </a:r>
            <a:r>
              <a:rPr lang="es-ES" baseline="0" dirty="0" smtClean="0"/>
              <a:t> un familiar lo saludas de abrazo pero a un recién conocido le das la mano.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1485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Hemos hablando acerca de las características saludables y no saludables. Ahora vamos a hablar de las violaciones a los límites. Si estas consciente de cualquier violación  o señal de alerta, recuerda que tus límites están en peligro de ser cruzados.  </a:t>
            </a:r>
          </a:p>
          <a:p>
            <a:endParaRPr lang="es-ES" dirty="0" smtClean="0"/>
          </a:p>
          <a:p>
            <a:r>
              <a:rPr lang="es-ES" dirty="0" smtClean="0"/>
              <a:t>Estos son algunos ejemplos de estas señales de alerta:</a:t>
            </a:r>
          </a:p>
          <a:p>
            <a:r>
              <a:rPr lang="es-ES" dirty="0" smtClean="0"/>
              <a:t>-Cuando una persona te alienta a usar drogas y alcohol.</a:t>
            </a:r>
          </a:p>
          <a:p>
            <a:r>
              <a:rPr lang="es-ES" dirty="0" smtClean="0"/>
              <a:t>-Cuando una persona te ofrece material pornográfico.</a:t>
            </a:r>
          </a:p>
          <a:p>
            <a:r>
              <a:rPr lang="es-ES" dirty="0" smtClean="0"/>
              <a:t>-Cuando una persona te pide que guardes secretos.</a:t>
            </a:r>
          </a:p>
          <a:p>
            <a:r>
              <a:rPr lang="es-ES" dirty="0" smtClean="0"/>
              <a:t>-Cuando una persona te ofrece regalos especiales.</a:t>
            </a:r>
          </a:p>
          <a:p>
            <a:r>
              <a:rPr lang="es-ES" dirty="0" smtClean="0"/>
              <a:t>-Cuando una persona usa halagos que no están relacionados con logros.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6924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Continua…:</a:t>
            </a:r>
          </a:p>
          <a:p>
            <a:endParaRPr lang="es-ES" dirty="0" smtClean="0"/>
          </a:p>
          <a:p>
            <a:r>
              <a:rPr lang="es-ES" dirty="0" smtClean="0"/>
              <a:t>Cuando una persona te pone condiciones para conseguir que hagas algo que tu no quieres hacer.</a:t>
            </a:r>
          </a:p>
          <a:p>
            <a:r>
              <a:rPr lang="es-ES" dirty="0" smtClean="0"/>
              <a:t>-Cuando una persona trata de aislarte de tus familiares y amigos.</a:t>
            </a:r>
          </a:p>
          <a:p>
            <a:r>
              <a:rPr lang="es-ES" dirty="0" smtClean="0"/>
              <a:t>-Cuando una persona es persistente cuando intenta hacer lo que él o ella quiere, a pesar de tu protestas. </a:t>
            </a:r>
          </a:p>
          <a:p>
            <a:r>
              <a:rPr lang="es-ES" dirty="0" smtClean="0"/>
              <a:t>-Cuando una persona te amenaza (daño corporal o de cualquier otro tipo).</a:t>
            </a:r>
          </a:p>
          <a:p>
            <a:r>
              <a:rPr lang="es-ES" dirty="0" smtClean="0"/>
              <a:t>-Cuando una persona usa lenguaje sexual explícito en tu presencia.</a:t>
            </a:r>
          </a:p>
          <a:p>
            <a:r>
              <a:rPr lang="es-ES" dirty="0" smtClean="0"/>
              <a:t>-Cuando una persona te permite hacer cosas que tus padres no aprueban.</a:t>
            </a:r>
          </a:p>
          <a:p>
            <a:r>
              <a:rPr lang="es-ES" dirty="0" smtClean="0"/>
              <a:t>-Cuando a una persona le gusta tener contacto físico inapropiado contigo. </a:t>
            </a:r>
          </a:p>
          <a:p>
            <a:endParaRPr lang="es-ES" dirty="0" smtClean="0"/>
          </a:p>
          <a:p>
            <a:r>
              <a:rPr lang="es-ES" u="sng" dirty="0" smtClean="0"/>
              <a:t>Tu tienes derecho a que tus límites siempre sean respetados y protegidos. Hay que reconocer que cuando una persona está tratando de violar tus límites, es de crucial importancia ponerles el alto en ese momento, aunque sea una persona que conoces, respetas o que te gusta. Esto puede percibirse como una sorpresa o shock. </a:t>
            </a:r>
          </a:p>
          <a:p>
            <a:r>
              <a:rPr lang="en-US" b="0" u="sng" baseline="0" dirty="0" smtClean="0"/>
              <a:t>. </a:t>
            </a:r>
            <a:endParaRPr lang="en-US" b="0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7768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Si llegas a experimentar alguna de estas señales de alerta, es importante que escuches y respondas de la manera adecuada. Si observas o experimentas  alguna violación de los límites o sospechas que alguno de los límites no está siendo respetado: </a:t>
            </a:r>
          </a:p>
          <a:p>
            <a:endParaRPr lang="es-ES" dirty="0" smtClean="0"/>
          </a:p>
          <a:p>
            <a:r>
              <a:rPr lang="es-ES" dirty="0" smtClean="0"/>
              <a:t>Que hacer:</a:t>
            </a:r>
          </a:p>
          <a:p>
            <a:r>
              <a:rPr lang="es-ES" dirty="0" smtClean="0"/>
              <a:t>•Hazle saber a la persona encargada, el director del programa, u otro supervisor.</a:t>
            </a:r>
          </a:p>
          <a:p>
            <a:r>
              <a:rPr lang="es-ES" dirty="0" smtClean="0"/>
              <a:t>•Habla con tus padres acerca de lo que viste.</a:t>
            </a:r>
          </a:p>
          <a:p>
            <a:r>
              <a:rPr lang="es-ES" dirty="0" smtClean="0"/>
              <a:t>•Continúa diciéndole a algún adulto hasta obtener la respuesta o acción apropiada.</a:t>
            </a:r>
          </a:p>
          <a:p>
            <a:endParaRPr lang="es-ES" dirty="0" smtClean="0"/>
          </a:p>
          <a:p>
            <a:r>
              <a:rPr lang="es-ES" dirty="0" smtClean="0"/>
              <a:t>Que no hacer:</a:t>
            </a:r>
          </a:p>
          <a:p>
            <a:r>
              <a:rPr lang="es-ES" dirty="0" smtClean="0"/>
              <a:t>•Ignorar tu intuición/ sospechas.</a:t>
            </a:r>
          </a:p>
          <a:p>
            <a:r>
              <a:rPr lang="es-ES" dirty="0" smtClean="0"/>
              <a:t>•Chismear acerca de lo que viste con tus amigas/os.</a:t>
            </a:r>
          </a:p>
          <a:p>
            <a:r>
              <a:rPr lang="es-ES" dirty="0" smtClean="0"/>
              <a:t>•Darte por vencido cuando un adulto no atiende o corrige de forma inmediata tu preocupación o violación.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6030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Los siguientes puntos  te pueden ayudar a resolver de la manera adecuada, una violación a los límites. </a:t>
            </a:r>
          </a:p>
          <a:p>
            <a:endParaRPr lang="es-ES" dirty="0" smtClean="0"/>
          </a:p>
          <a:p>
            <a:r>
              <a:rPr lang="es-ES" dirty="0" smtClean="0"/>
              <a:t>1.Se asertivo/ no tímido.</a:t>
            </a:r>
          </a:p>
          <a:p>
            <a:endParaRPr lang="es-ES" dirty="0" smtClean="0"/>
          </a:p>
          <a:p>
            <a:r>
              <a:rPr lang="es-ES" dirty="0" smtClean="0"/>
              <a:t>2.Usa las expresiones de “yo siento”/”no me gusta”/ PARA, yo no quiero”/”No significa No”.</a:t>
            </a:r>
          </a:p>
          <a:p>
            <a:endParaRPr lang="es-ES" dirty="0" smtClean="0"/>
          </a:p>
          <a:p>
            <a:r>
              <a:rPr lang="es-ES" dirty="0" smtClean="0"/>
              <a:t>3.No aceptes responsabilidad sobre el comportamiento y acciones de las otras personas. Si una persona te dice algo como “Es tu culpa porque tu querías que yo…” no lo aceptes. Nunca va a ser tu culpa. Esto es manipulación.</a:t>
            </a:r>
          </a:p>
          <a:p>
            <a:endParaRPr lang="es-ES" dirty="0" smtClean="0"/>
          </a:p>
          <a:p>
            <a:r>
              <a:rPr lang="es-ES" dirty="0" smtClean="0"/>
              <a:t>4.Hay que entender que los adolescentes pueden se abusados por hombres y mujeres; compañeros o adultos; alguien conocido o alguien desconocido.</a:t>
            </a:r>
          </a:p>
          <a:p>
            <a:endParaRPr lang="es-ES" dirty="0" smtClean="0"/>
          </a:p>
          <a:p>
            <a:r>
              <a:rPr lang="es-ES" dirty="0" smtClean="0"/>
              <a:t>5.Reconoce la vulnerabilidad que hay en los “albures del abuso sexual”</a:t>
            </a:r>
          </a:p>
          <a:p>
            <a:r>
              <a:rPr lang="es-ES" dirty="0" smtClean="0"/>
              <a:t>	A. Droga/alcohol</a:t>
            </a:r>
          </a:p>
          <a:p>
            <a:r>
              <a:rPr lang="es-ES" dirty="0" smtClean="0"/>
              <a:t>	B. pornografía</a:t>
            </a:r>
          </a:p>
          <a:p>
            <a:r>
              <a:rPr lang="es-ES" dirty="0" smtClean="0"/>
              <a:t>	C. Atención especial/ regalos.</a:t>
            </a:r>
          </a:p>
          <a:p>
            <a:endParaRPr lang="es-ES" dirty="0" smtClean="0"/>
          </a:p>
          <a:p>
            <a:r>
              <a:rPr lang="es-ES" dirty="0" smtClean="0"/>
              <a:t>6.Se claro en cuanto a cuáles son tus límites.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5014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28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El amor s el regalo más grande que vas a comprender en tu vida.  Este aprendizaje debe de ser una invitación que te lleve a examinar el Amor Cristiano en tu vida y este debe de llevarte su conocimiento y aplicación en tus relaciones.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733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Las relaciones humanas son muy importantes para todos y cada uno de ustedes. San Pablo menciona en las escrituras: “¿O no sabéis que vuestro cuerpo es santuario del Espíritu Santo, que está en vosotros y habéis recibido de Dios, y que no os pertenecéis?”</a:t>
            </a:r>
          </a:p>
          <a:p>
            <a:endParaRPr lang="es-ES" dirty="0" smtClean="0"/>
          </a:p>
          <a:p>
            <a:r>
              <a:rPr lang="es-ES" dirty="0" smtClean="0"/>
              <a:t>Las relaciones buenas y sanas:</a:t>
            </a:r>
          </a:p>
          <a:p>
            <a:endParaRPr lang="es-ES" dirty="0" smtClean="0"/>
          </a:p>
          <a:p>
            <a:r>
              <a:rPr lang="es-ES" dirty="0" smtClean="0"/>
              <a:t>1.Dan vida: significa que la dignidad y el valor de cada persona es honrado y respetado dentro de la relación.</a:t>
            </a:r>
          </a:p>
          <a:p>
            <a:endParaRPr lang="es-ES" dirty="0" smtClean="0"/>
          </a:p>
          <a:p>
            <a:r>
              <a:rPr lang="es-ES" dirty="0" smtClean="0"/>
              <a:t>2.Se motivan mutuamente para crecer emocionalmente, intelectualmente y espiritualmente.</a:t>
            </a:r>
          </a:p>
          <a:p>
            <a:endParaRPr lang="es-ES" dirty="0" smtClean="0"/>
          </a:p>
          <a:p>
            <a:r>
              <a:rPr lang="es-ES" dirty="0" smtClean="0"/>
              <a:t>3.Motivan al dialogo en la relación acerca de dejar espacio para necesidades personales y necesidades de la relación.</a:t>
            </a:r>
          </a:p>
          <a:p>
            <a:endParaRPr lang="es-ES" dirty="0" smtClean="0"/>
          </a:p>
          <a:p>
            <a:r>
              <a:rPr lang="es-ES" dirty="0" smtClean="0"/>
              <a:t>4.Proporcionan un nivel personal e interpersonal de seguridad y protección</a:t>
            </a:r>
          </a:p>
          <a:p>
            <a:endParaRPr lang="es-ES" dirty="0" smtClean="0"/>
          </a:p>
          <a:p>
            <a:r>
              <a:rPr lang="es-ES" dirty="0" smtClean="0"/>
              <a:t>5.Demuestran respeto mutuo en la comunicación y los conflictos.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2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Las relaciones malas, sin amor e insalubres:</a:t>
            </a:r>
          </a:p>
          <a:p>
            <a:endParaRPr lang="es-ES" dirty="0" smtClean="0"/>
          </a:p>
          <a:p>
            <a:r>
              <a:rPr lang="es-ES" dirty="0" smtClean="0"/>
              <a:t>•Dependen de los atributos físicos (atracción física, dinero, popularidad, etc...)</a:t>
            </a:r>
          </a:p>
          <a:p>
            <a:endParaRPr lang="es-ES" dirty="0" smtClean="0"/>
          </a:p>
          <a:p>
            <a:r>
              <a:rPr lang="es-ES" dirty="0" smtClean="0"/>
              <a:t>•No respetan tu espacio y tiempo personal </a:t>
            </a:r>
          </a:p>
          <a:p>
            <a:endParaRPr lang="es-ES" dirty="0" smtClean="0"/>
          </a:p>
          <a:p>
            <a:r>
              <a:rPr lang="es-ES" dirty="0" smtClean="0"/>
              <a:t>•Se distinguen por el aislamiento  de  familiares y amigas/os</a:t>
            </a:r>
          </a:p>
          <a:p>
            <a:endParaRPr lang="es-ES" dirty="0" smtClean="0"/>
          </a:p>
          <a:p>
            <a:r>
              <a:rPr lang="es-ES" dirty="0" smtClean="0"/>
              <a:t>•Se distinguen por crear sensaciones de inestabilidad, inseguridad, ansiedad y miedo</a:t>
            </a:r>
          </a:p>
          <a:p>
            <a:endParaRPr lang="es-ES" dirty="0" smtClean="0"/>
          </a:p>
          <a:p>
            <a:r>
              <a:rPr lang="es-ES" dirty="0" smtClean="0"/>
              <a:t>•Marcadas por el control, toma de decisiones unilateral (pasivo o activo), discusiones, violencia y amenazas.</a:t>
            </a:r>
          </a:p>
          <a:p>
            <a:endParaRPr lang="es-ES" dirty="0" smtClean="0"/>
          </a:p>
          <a:p>
            <a:r>
              <a:rPr lang="es-ES" dirty="0" smtClean="0"/>
              <a:t>Estos son indicadores que te ayudan a ver la verdadera naturaleza de la relación. Es de suma importancia reconocer estas señales antes de que se desarrolle una relación más profunda a nivel, emocional y acercamiento físico.  En cualquier situación le otorga a una persona más libertad para decidir que hacer y cómo actuar.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615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Los límites son reglas escritas o implícitas que rigen una relación. Definen el comportamiento apropiado para los diferentes tipos de relaciones al proporcionar los límites adecuados para expresar pensamientos, sentimientos o contacto físico. Ayudan a crear seguridad y protección, asegurando que se desarrolle la confianza mutua que se necesita para el crecimiento de una relación saludable. Casi cada aspecto de la vida tiene algún tipo de límites.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15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Es importante que la gente vea claramente tus límites.</a:t>
            </a:r>
          </a:p>
          <a:p>
            <a:endParaRPr lang="es-ES" dirty="0" smtClean="0"/>
          </a:p>
          <a:p>
            <a:r>
              <a:rPr lang="es-ES" dirty="0" smtClean="0"/>
              <a:t>Cada persona que conoces entra dentro de tu círculo de límites. Los extraños caen en el circuló más lejano, luego siguen los conocidos, seguido por amigos, mejores amigos y al final los más cercanos a ti, tu familia.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86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Al discutir los límites o reglas que guían y protegen la formación de relaciones saludables, hay que recordar que es el amor el que alimenta el deseo de aplicar o no las reglas.</a:t>
            </a:r>
          </a:p>
          <a:p>
            <a:endParaRPr lang="es-ES" dirty="0" smtClean="0"/>
          </a:p>
          <a:p>
            <a:r>
              <a:rPr lang="es-ES" dirty="0" smtClean="0"/>
              <a:t>Existen tos tipos de límites: Limites Personales y Límites externos.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624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smtClean="0"/>
              <a:t>Los limites personales son como el tipo de mantenimiento que necesita un coche</a:t>
            </a:r>
            <a:r>
              <a:rPr lang="es-ES" baseline="0" dirty="0" smtClean="0"/>
              <a:t> </a:t>
            </a:r>
            <a:r>
              <a:rPr lang="es-ES" dirty="0" smtClean="0"/>
              <a:t>para que pueda</a:t>
            </a:r>
            <a:r>
              <a:rPr lang="es-ES" baseline="0" dirty="0" smtClean="0"/>
              <a:t> </a:t>
            </a:r>
            <a:r>
              <a:rPr lang="es-ES" dirty="0" smtClean="0"/>
              <a:t>funcionar sin problemas.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4912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Los limites personales ayudan a sostener y proteger lo más profundo de ti, como persona, esto incluye:</a:t>
            </a:r>
          </a:p>
          <a:p>
            <a:endParaRPr lang="es-ES" dirty="0" smtClean="0"/>
          </a:p>
          <a:p>
            <a:r>
              <a:rPr lang="es-ES" dirty="0" smtClean="0"/>
              <a:t>El espacio que define el sentirse seguro y protegido.</a:t>
            </a:r>
          </a:p>
          <a:p>
            <a:endParaRPr lang="es-ES" dirty="0" smtClean="0"/>
          </a:p>
          <a:p>
            <a:r>
              <a:rPr lang="es-ES" dirty="0" smtClean="0"/>
              <a:t>El cuidado personal: una serie de reglas de mantenimiento (físico, emocional, espiritual, intelectual), como: la buena alimentación, ejercicio/ recreación, descanso, estudio, oración, etc.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963B8-D0EB-4CAE-B9F9-40E32ECFBB6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5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F6D554-F01D-4A00-88E1-D21FBF5A90ED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00BA9A6-2B1F-4B82-9A81-3DFFDD1AD15C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D554-F01D-4A00-88E1-D21FBF5A90ED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A9A6-2B1F-4B82-9A81-3DFFDD1AD15C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D554-F01D-4A00-88E1-D21FBF5A90ED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A9A6-2B1F-4B82-9A81-3DFFDD1AD15C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D554-F01D-4A00-88E1-D21FBF5A90ED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A9A6-2B1F-4B82-9A81-3DFFDD1AD15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D554-F01D-4A00-88E1-D21FBF5A90ED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A9A6-2B1F-4B82-9A81-3DFFDD1AD15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D554-F01D-4A00-88E1-D21FBF5A90ED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A9A6-2B1F-4B82-9A81-3DFFDD1AD15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D554-F01D-4A00-88E1-D21FBF5A90ED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A9A6-2B1F-4B82-9A81-3DFFDD1AD15C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D554-F01D-4A00-88E1-D21FBF5A90ED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A9A6-2B1F-4B82-9A81-3DFFDD1AD15C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D554-F01D-4A00-88E1-D21FBF5A90ED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A9A6-2B1F-4B82-9A81-3DFFDD1AD1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D554-F01D-4A00-88E1-D21FBF5A90ED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A9A6-2B1F-4B82-9A81-3DFFDD1AD1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6D554-F01D-4A00-88E1-D21FBF5A90ED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A9A6-2B1F-4B82-9A81-3DFFDD1AD1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4F6D554-F01D-4A00-88E1-D21FBF5A90ED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00BA9A6-2B1F-4B82-9A81-3DFFDD1AD1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0" y="1387737"/>
            <a:ext cx="7046259" cy="1731982"/>
          </a:xfrm>
        </p:spPr>
        <p:txBody>
          <a:bodyPr/>
          <a:lstStyle/>
          <a:p>
            <a:r>
              <a:rPr lang="es-MX" dirty="0" smtClean="0"/>
              <a:t>Diócesis de San Diego</a:t>
            </a:r>
            <a:endParaRPr lang="es-MX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/>
          <a:p>
            <a:r>
              <a:rPr lang="es-MX" dirty="0" smtClean="0"/>
              <a:t>Entrenamiento de Ambiente Seguro</a:t>
            </a:r>
          </a:p>
          <a:p>
            <a:r>
              <a:rPr lang="es-MX" dirty="0" smtClean="0"/>
              <a:t>Decimo Grado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3792" y="4876800"/>
            <a:ext cx="1196415" cy="1428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558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953844"/>
          </a:xfrm>
        </p:spPr>
        <p:txBody>
          <a:bodyPr/>
          <a:lstStyle/>
          <a:p>
            <a:r>
              <a:rPr lang="es-ES" dirty="0"/>
              <a:t>Reglas básicas para los límites personales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Muy Abierto</a:t>
            </a:r>
            <a:endParaRPr lang="es-MX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88488" y="2947594"/>
            <a:ext cx="3803904" cy="3605606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Dificultad </a:t>
            </a:r>
            <a:r>
              <a:rPr lang="es-ES" dirty="0"/>
              <a:t>estableciendo limites</a:t>
            </a:r>
          </a:p>
          <a:p>
            <a:r>
              <a:rPr lang="es-ES" dirty="0" smtClean="0"/>
              <a:t>Compartir </a:t>
            </a:r>
            <a:r>
              <a:rPr lang="es-ES" dirty="0"/>
              <a:t>mucha </a:t>
            </a:r>
            <a:r>
              <a:rPr lang="es-ES" dirty="0" smtClean="0"/>
              <a:t>información con personas </a:t>
            </a:r>
            <a:r>
              <a:rPr lang="es-ES" dirty="0"/>
              <a:t>que acabas de conocer.</a:t>
            </a:r>
          </a:p>
          <a:p>
            <a:r>
              <a:rPr lang="es-ES" dirty="0" smtClean="0"/>
              <a:t>Creerte </a:t>
            </a:r>
            <a:r>
              <a:rPr lang="es-ES" dirty="0"/>
              <a:t>que necesitas ser maltratado.</a:t>
            </a:r>
          </a:p>
          <a:p>
            <a:r>
              <a:rPr lang="es-ES" dirty="0" smtClean="0"/>
              <a:t>Usar </a:t>
            </a:r>
            <a:r>
              <a:rPr lang="es-ES" dirty="0"/>
              <a:t>ropa muy reveladora.</a:t>
            </a:r>
          </a:p>
          <a:p>
            <a:r>
              <a:rPr lang="es-ES" dirty="0" smtClean="0"/>
              <a:t>Hacer </a:t>
            </a:r>
            <a:r>
              <a:rPr lang="es-ES" dirty="0"/>
              <a:t>comentarios o bromas sexuales en publicó.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MX" dirty="0" smtClean="0"/>
              <a:t>Muy Cerrado</a:t>
            </a:r>
            <a:endParaRPr lang="es-MX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608832"/>
          </a:xfrm>
        </p:spPr>
        <p:txBody>
          <a:bodyPr>
            <a:normAutofit fontScale="85000" lnSpcReduction="10000"/>
          </a:bodyPr>
          <a:lstStyle/>
          <a:p>
            <a:r>
              <a:rPr lang="es-ES" dirty="0" smtClean="0"/>
              <a:t>Se </a:t>
            </a:r>
            <a:r>
              <a:rPr lang="es-ES" dirty="0"/>
              <a:t>rehúsa a realizar actividades fuera </a:t>
            </a:r>
            <a:r>
              <a:rPr lang="es-ES" dirty="0" smtClean="0"/>
              <a:t>del </a:t>
            </a:r>
            <a:r>
              <a:rPr lang="es-ES" dirty="0"/>
              <a:t>tiempo familiar o fuera de su espacio.</a:t>
            </a:r>
          </a:p>
          <a:p>
            <a:r>
              <a:rPr lang="es-ES" dirty="0" smtClean="0"/>
              <a:t>Se </a:t>
            </a:r>
            <a:r>
              <a:rPr lang="es-ES" dirty="0"/>
              <a:t>rehúsa a compartir sus pensamientos con su familia y otras personas.</a:t>
            </a:r>
          </a:p>
          <a:p>
            <a:r>
              <a:rPr lang="es-ES" dirty="0" smtClean="0"/>
              <a:t>Mantenerse </a:t>
            </a:r>
            <a:r>
              <a:rPr lang="es-ES" dirty="0"/>
              <a:t>en aislamiento</a:t>
            </a:r>
          </a:p>
          <a:p>
            <a:r>
              <a:rPr lang="es-ES" dirty="0" smtClean="0"/>
              <a:t>La </a:t>
            </a:r>
            <a:r>
              <a:rPr lang="es-ES" dirty="0"/>
              <a:t>mayor parte de su tiempo lo pasa fantaseando: lectura, video juegos, películas y televisión.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609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Limites Externos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ES" dirty="0"/>
              <a:t>Los límites </a:t>
            </a:r>
            <a:r>
              <a:rPr lang="es-ES" dirty="0" smtClean="0"/>
              <a:t>externos son </a:t>
            </a:r>
            <a:r>
              <a:rPr lang="es-ES" dirty="0"/>
              <a:t>los señalamientos del camino que hacen seguro el viaje.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grojas\AppData\Local\Microsoft\Windows\Temporary Internet Files\Content.IE5\XLEPQJJU\MC90038917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124200"/>
            <a:ext cx="2388545" cy="2699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grojas\AppData\Local\Microsoft\Windows\Temporary Internet Files\Content.IE5\MM4HGUTH\MC90038917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790547"/>
            <a:ext cx="2743200" cy="259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561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2209800"/>
            <a:ext cx="7745505" cy="3877815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Te </a:t>
            </a:r>
            <a:r>
              <a:rPr lang="es-ES" dirty="0"/>
              <a:t>Protegen y fortalecen por medio de las relaciones personales. </a:t>
            </a:r>
          </a:p>
          <a:p>
            <a:r>
              <a:rPr lang="es-ES" dirty="0" smtClean="0"/>
              <a:t>Te </a:t>
            </a:r>
            <a:r>
              <a:rPr lang="es-ES" dirty="0"/>
              <a:t>ayudan a sentirte mejor con tu persona y te ayudan a </a:t>
            </a:r>
            <a:r>
              <a:rPr lang="es-ES" dirty="0" smtClean="0"/>
              <a:t>acercarte </a:t>
            </a:r>
            <a:r>
              <a:rPr lang="es-ES" dirty="0"/>
              <a:t>a los demás por medio de la confianza, </a:t>
            </a:r>
            <a:r>
              <a:rPr lang="es-ES" dirty="0" smtClean="0"/>
              <a:t>amistad, </a:t>
            </a:r>
            <a:r>
              <a:rPr lang="es-ES" dirty="0"/>
              <a:t>respeto mutuo, etc… Estos incluyen:</a:t>
            </a:r>
          </a:p>
          <a:p>
            <a:pPr lvl="1"/>
            <a:r>
              <a:rPr lang="es-ES" dirty="0" smtClean="0"/>
              <a:t>Límites Emocionales: para </a:t>
            </a:r>
            <a:r>
              <a:rPr lang="es-ES" dirty="0"/>
              <a:t>esas personas a las que tú decides compartir tus pensamientos, sentimientos e información </a:t>
            </a:r>
            <a:r>
              <a:rPr lang="es-ES" dirty="0" smtClean="0"/>
              <a:t>personal.</a:t>
            </a:r>
          </a:p>
          <a:p>
            <a:pPr lvl="1"/>
            <a:r>
              <a:rPr lang="es-ES" dirty="0" smtClean="0"/>
              <a:t>Limites Físicos: la </a:t>
            </a:r>
            <a:r>
              <a:rPr lang="es-ES" dirty="0"/>
              <a:t>apropiada expresión física, verbal y no verbal que atrae a las personas o las separa. 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Limites Externos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02134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Tomate </a:t>
            </a:r>
            <a:r>
              <a:rPr lang="es-ES" dirty="0"/>
              <a:t>tiempo al para desarrollar relaciones</a:t>
            </a:r>
          </a:p>
          <a:p>
            <a:r>
              <a:rPr lang="es-ES" dirty="0" smtClean="0"/>
              <a:t>Construye </a:t>
            </a:r>
            <a:r>
              <a:rPr lang="es-ES" dirty="0"/>
              <a:t>confianza y respeto mutuo.</a:t>
            </a:r>
          </a:p>
          <a:p>
            <a:r>
              <a:rPr lang="es-ES" dirty="0" smtClean="0"/>
              <a:t>Desarrolla </a:t>
            </a:r>
            <a:r>
              <a:rPr lang="es-ES" dirty="0"/>
              <a:t>reglas que protejan el amor y la amistad.</a:t>
            </a:r>
          </a:p>
          <a:p>
            <a:r>
              <a:rPr lang="es-ES" dirty="0" smtClean="0"/>
              <a:t>Establece </a:t>
            </a:r>
            <a:r>
              <a:rPr lang="es-ES" dirty="0"/>
              <a:t>expresiones de contacto físico y comunicación apropiadas para los diferentes tipos de relaciones, basadas en la castidad.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877644"/>
          </a:xfrm>
        </p:spPr>
        <p:txBody>
          <a:bodyPr/>
          <a:lstStyle/>
          <a:p>
            <a:r>
              <a:rPr lang="es-ES" dirty="0"/>
              <a:t>Reglas básicas para los límites externos</a:t>
            </a:r>
            <a:endParaRPr lang="en-US" dirty="0"/>
          </a:p>
        </p:txBody>
      </p:sp>
      <p:pic>
        <p:nvPicPr>
          <p:cNvPr id="4100" name="Picture 4" descr="C:\Users\grojas\AppData\Local\Microsoft\Windows\Temporary Internet Files\Content.IE5\MM4HGUTH\MC90031999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572000"/>
            <a:ext cx="1265198" cy="1807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1969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Tus </a:t>
            </a:r>
            <a:r>
              <a:rPr lang="es-ES" dirty="0"/>
              <a:t>limites están en peligro cuando otra persona:</a:t>
            </a:r>
          </a:p>
          <a:p>
            <a:pPr lvl="1"/>
            <a:r>
              <a:rPr lang="es-ES" dirty="0" smtClean="0"/>
              <a:t>Te </a:t>
            </a:r>
            <a:r>
              <a:rPr lang="es-ES" dirty="0"/>
              <a:t>alienta a usar drogas y alcohol.</a:t>
            </a:r>
          </a:p>
          <a:p>
            <a:pPr lvl="1"/>
            <a:r>
              <a:rPr lang="es-ES" dirty="0" smtClean="0"/>
              <a:t>Te </a:t>
            </a:r>
            <a:r>
              <a:rPr lang="es-ES" dirty="0"/>
              <a:t>ofrece material pornográfico.</a:t>
            </a:r>
          </a:p>
          <a:p>
            <a:pPr lvl="1"/>
            <a:r>
              <a:rPr lang="es-ES" dirty="0" smtClean="0"/>
              <a:t>Te </a:t>
            </a:r>
            <a:r>
              <a:rPr lang="es-ES" dirty="0"/>
              <a:t>pide que guarde secretos.</a:t>
            </a:r>
          </a:p>
          <a:p>
            <a:pPr lvl="1"/>
            <a:r>
              <a:rPr lang="es-ES" dirty="0" smtClean="0"/>
              <a:t>Te </a:t>
            </a:r>
            <a:r>
              <a:rPr lang="es-ES" dirty="0"/>
              <a:t>ofrece regalos especiales.</a:t>
            </a:r>
          </a:p>
          <a:p>
            <a:pPr lvl="1"/>
            <a:r>
              <a:rPr lang="es-ES" dirty="0" smtClean="0"/>
              <a:t>Usa halagos </a:t>
            </a:r>
            <a:r>
              <a:rPr lang="es-ES" dirty="0"/>
              <a:t>que no están </a:t>
            </a:r>
            <a:r>
              <a:rPr lang="es-ES" dirty="0" smtClean="0"/>
              <a:t>relacionados </a:t>
            </a:r>
            <a:r>
              <a:rPr lang="es-ES" dirty="0"/>
              <a:t>con logros.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Señales de alerta</a:t>
            </a:r>
            <a:endParaRPr lang="es-MX" dirty="0"/>
          </a:p>
        </p:txBody>
      </p:sp>
      <p:pic>
        <p:nvPicPr>
          <p:cNvPr id="5122" name="Picture 2" descr="C:\Users\grojas\AppData\Local\Microsoft\Windows\Temporary Internet Files\Content.IE5\MXFSGG5W\MC90015215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181600"/>
            <a:ext cx="1167689" cy="1167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678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Pone </a:t>
            </a:r>
            <a:r>
              <a:rPr lang="es-ES" dirty="0"/>
              <a:t>condiciones para conseguir que hagas algo que tu no quieres hacer.</a:t>
            </a:r>
          </a:p>
          <a:p>
            <a:r>
              <a:rPr lang="es-ES" dirty="0" smtClean="0"/>
              <a:t>Trata </a:t>
            </a:r>
            <a:r>
              <a:rPr lang="es-ES" dirty="0"/>
              <a:t>de aislarte de tus familiares y amigos.</a:t>
            </a:r>
          </a:p>
          <a:p>
            <a:r>
              <a:rPr lang="es-ES" dirty="0" smtClean="0"/>
              <a:t>Te </a:t>
            </a:r>
            <a:r>
              <a:rPr lang="es-ES" dirty="0"/>
              <a:t>amenaza.</a:t>
            </a:r>
          </a:p>
          <a:p>
            <a:r>
              <a:rPr lang="es-ES" dirty="0" smtClean="0"/>
              <a:t>Usa </a:t>
            </a:r>
            <a:r>
              <a:rPr lang="es-ES" dirty="0"/>
              <a:t>lenguaje sexual explícito en tu presencia.</a:t>
            </a:r>
          </a:p>
          <a:p>
            <a:r>
              <a:rPr lang="es-ES" dirty="0" smtClean="0"/>
              <a:t>Te </a:t>
            </a:r>
            <a:r>
              <a:rPr lang="es-ES" dirty="0"/>
              <a:t>permite hacer cosas que tus padres no aprueban.</a:t>
            </a:r>
          </a:p>
          <a:p>
            <a:r>
              <a:rPr lang="es-ES" dirty="0" smtClean="0"/>
              <a:t>Le </a:t>
            </a:r>
            <a:r>
              <a:rPr lang="es-ES" dirty="0"/>
              <a:t>gusta tener contacto físico inapropiado contigo.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Señales de alerta, cont.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56861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Repórtalo</a:t>
            </a:r>
            <a:endParaRPr lang="es-MX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Que hacer</a:t>
            </a:r>
            <a:endParaRPr lang="es-MX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Hazle </a:t>
            </a:r>
            <a:r>
              <a:rPr lang="es-ES" dirty="0"/>
              <a:t>saber a la persona encargada, el director del programa, u otro supervisor.</a:t>
            </a:r>
          </a:p>
          <a:p>
            <a:r>
              <a:rPr lang="es-ES" dirty="0" smtClean="0"/>
              <a:t>Habla </a:t>
            </a:r>
            <a:r>
              <a:rPr lang="es-ES" dirty="0"/>
              <a:t>con tus padres acerca de lo que viste.</a:t>
            </a:r>
          </a:p>
          <a:p>
            <a:r>
              <a:rPr lang="es-ES" dirty="0" smtClean="0"/>
              <a:t>Continúa </a:t>
            </a:r>
            <a:r>
              <a:rPr lang="es-ES" dirty="0"/>
              <a:t>diciéndole a algún adulto hasta obtener la respuesta o acción apropiada.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MX" dirty="0" smtClean="0"/>
              <a:t>Que no hacer</a:t>
            </a:r>
            <a:endParaRPr lang="es-MX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Ignorar </a:t>
            </a:r>
            <a:r>
              <a:rPr lang="es-ES" dirty="0"/>
              <a:t>tu intuición/ sospechas.</a:t>
            </a:r>
          </a:p>
          <a:p>
            <a:r>
              <a:rPr lang="es-ES" dirty="0" smtClean="0"/>
              <a:t>Chismear </a:t>
            </a:r>
            <a:r>
              <a:rPr lang="es-ES" dirty="0"/>
              <a:t>acerca de lo que viste con tus amigas/os.</a:t>
            </a:r>
          </a:p>
          <a:p>
            <a:r>
              <a:rPr lang="es-ES" dirty="0" smtClean="0"/>
              <a:t>Darte </a:t>
            </a:r>
            <a:r>
              <a:rPr lang="es-ES" dirty="0"/>
              <a:t>por vencido cuando un adulto no atiende o corrige de forma inmediata tu preocupación o violación. </a:t>
            </a:r>
          </a:p>
        </p:txBody>
      </p:sp>
    </p:spTree>
    <p:extLst>
      <p:ext uri="{BB962C8B-B14F-4D97-AF65-F5344CB8AC3E}">
        <p14:creationId xmlns:p14="http://schemas.microsoft.com/office/powerpoint/2010/main" val="17169869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Se </a:t>
            </a:r>
            <a:r>
              <a:rPr lang="es-ES" dirty="0"/>
              <a:t>asertivo/ no tímido.</a:t>
            </a:r>
          </a:p>
          <a:p>
            <a:r>
              <a:rPr lang="es-ES" dirty="0" smtClean="0"/>
              <a:t>Usa </a:t>
            </a:r>
            <a:r>
              <a:rPr lang="es-ES" dirty="0"/>
              <a:t>las expresiones de “yo siento”/”no me gusta”/ PARA, yo no quiero”/”No significa No”.</a:t>
            </a:r>
          </a:p>
          <a:p>
            <a:r>
              <a:rPr lang="es-ES" dirty="0" smtClean="0"/>
              <a:t>No </a:t>
            </a:r>
            <a:r>
              <a:rPr lang="es-ES" dirty="0"/>
              <a:t>aceptes responsabilidad sobre el comportamiento y acciones de las otras personas. No es tu culpa.</a:t>
            </a:r>
          </a:p>
          <a:p>
            <a:r>
              <a:rPr lang="es-ES" dirty="0" smtClean="0"/>
              <a:t>Aléjate </a:t>
            </a:r>
            <a:r>
              <a:rPr lang="es-ES" dirty="0"/>
              <a:t>de esa persona.</a:t>
            </a:r>
          </a:p>
          <a:p>
            <a:r>
              <a:rPr lang="es-ES" dirty="0" smtClean="0"/>
              <a:t>Infórmale </a:t>
            </a:r>
            <a:r>
              <a:rPr lang="es-ES" dirty="0"/>
              <a:t>a un adulto de confianza.</a:t>
            </a:r>
          </a:p>
          <a:p>
            <a:r>
              <a:rPr lang="es-ES" dirty="0"/>
              <a:t>Hay que entender que </a:t>
            </a:r>
            <a:r>
              <a:rPr lang="es-ES" dirty="0" smtClean="0"/>
              <a:t>los </a:t>
            </a:r>
            <a:r>
              <a:rPr lang="es-ES" dirty="0"/>
              <a:t>adolescentes pueden </a:t>
            </a:r>
            <a:r>
              <a:rPr lang="es-ES" dirty="0" smtClean="0"/>
              <a:t>ser </a:t>
            </a:r>
            <a:r>
              <a:rPr lang="es-ES" dirty="0"/>
              <a:t>abusados por hombres y mujeres; compañeros o adultos; alguien conocido o alguien desconocido.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953844"/>
          </a:xfrm>
        </p:spPr>
        <p:txBody>
          <a:bodyPr/>
          <a:lstStyle/>
          <a:p>
            <a:r>
              <a:rPr lang="es-MX" dirty="0" smtClean="0"/>
              <a:t>Protección de los límites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80345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s-ES" dirty="0"/>
              <a:t>Esta presentación fue creada con el permiso de uso de la Arquidiócesis de Galveston-</a:t>
            </a:r>
            <a:r>
              <a:rPr lang="es-ES" dirty="0" err="1"/>
              <a:t>Houston’s</a:t>
            </a:r>
            <a:r>
              <a:rPr lang="es-ES" dirty="0"/>
              <a:t> </a:t>
            </a:r>
            <a:r>
              <a:rPr lang="es-ES" i="1" dirty="0" err="1"/>
              <a:t>Sacred</a:t>
            </a:r>
            <a:r>
              <a:rPr lang="es-ES" i="1" dirty="0"/>
              <a:t> y </a:t>
            </a:r>
            <a:r>
              <a:rPr lang="es-ES" i="1" dirty="0" err="1"/>
              <a:t>Safe</a:t>
            </a:r>
            <a:r>
              <a:rPr lang="es-ES" i="1" dirty="0"/>
              <a:t> </a:t>
            </a:r>
            <a:r>
              <a:rPr lang="es-ES" i="1" dirty="0" err="1"/>
              <a:t>Lesson</a:t>
            </a:r>
            <a:r>
              <a:rPr lang="es-ES" i="1" dirty="0"/>
              <a:t> </a:t>
            </a:r>
            <a:r>
              <a:rPr lang="es-ES" i="1" dirty="0" err="1"/>
              <a:t>Plans</a:t>
            </a:r>
            <a:r>
              <a:rPr lang="es-ES" i="1" dirty="0"/>
              <a:t>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281195"/>
            <a:ext cx="1607500" cy="1918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397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Program Files\Microsoft Office\MEDIA\CAGCAT10\j0230876.wm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62404" y="2465364"/>
            <a:ext cx="3419192" cy="344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Amor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397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Las relaciones buenas y sanas:</a:t>
            </a:r>
          </a:p>
          <a:p>
            <a:pPr marL="0" indent="0">
              <a:buNone/>
            </a:pPr>
            <a:endParaRPr lang="es-MX" dirty="0" smtClean="0"/>
          </a:p>
          <a:p>
            <a:pPr lvl="1"/>
            <a:r>
              <a:rPr lang="es-ES" dirty="0" smtClean="0"/>
              <a:t>Dan </a:t>
            </a:r>
            <a:r>
              <a:rPr lang="es-ES" dirty="0"/>
              <a:t>vida</a:t>
            </a:r>
          </a:p>
          <a:p>
            <a:pPr lvl="1"/>
            <a:r>
              <a:rPr lang="es-ES" dirty="0" smtClean="0"/>
              <a:t>Se </a:t>
            </a:r>
            <a:r>
              <a:rPr lang="es-ES" dirty="0"/>
              <a:t>motivan mutuamente</a:t>
            </a:r>
          </a:p>
          <a:p>
            <a:pPr lvl="1"/>
            <a:r>
              <a:rPr lang="es-ES" dirty="0" smtClean="0"/>
              <a:t>Dejan </a:t>
            </a:r>
            <a:r>
              <a:rPr lang="es-ES" dirty="0"/>
              <a:t>espacio para necesidades personales y necesidades de la relación.</a:t>
            </a:r>
          </a:p>
          <a:p>
            <a:pPr lvl="1"/>
            <a:r>
              <a:rPr lang="es-ES" dirty="0" smtClean="0"/>
              <a:t>Proveen  </a:t>
            </a:r>
            <a:r>
              <a:rPr lang="es-ES" dirty="0"/>
              <a:t>seguridad y protección</a:t>
            </a:r>
          </a:p>
          <a:p>
            <a:pPr lvl="1"/>
            <a:r>
              <a:rPr lang="es-ES" dirty="0" smtClean="0"/>
              <a:t>Demuestran respeto </a:t>
            </a:r>
            <a:r>
              <a:rPr lang="es-ES" dirty="0"/>
              <a:t>mutuo en la comunicación y los conflictos.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953844"/>
          </a:xfrm>
        </p:spPr>
        <p:txBody>
          <a:bodyPr/>
          <a:lstStyle/>
          <a:p>
            <a:r>
              <a:rPr lang="es-ES" dirty="0" smtClean="0"/>
              <a:t>Amor </a:t>
            </a:r>
            <a:r>
              <a:rPr lang="es-ES" dirty="0"/>
              <a:t>vs </a:t>
            </a:r>
            <a:r>
              <a:rPr lang="es-ES" dirty="0" smtClean="0"/>
              <a:t>el </a:t>
            </a:r>
            <a:r>
              <a:rPr lang="es-ES" dirty="0"/>
              <a:t>des Amor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497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076253"/>
          </a:xfrm>
        </p:spPr>
        <p:txBody>
          <a:bodyPr>
            <a:normAutofit/>
          </a:bodyPr>
          <a:lstStyle/>
          <a:p>
            <a:r>
              <a:rPr lang="es-ES" dirty="0" smtClean="0"/>
              <a:t>Las relaciones </a:t>
            </a:r>
            <a:r>
              <a:rPr lang="es-ES" dirty="0"/>
              <a:t>malas, sin amor he insalubres:</a:t>
            </a:r>
          </a:p>
          <a:p>
            <a:pPr lvl="1"/>
            <a:r>
              <a:rPr lang="es-ES" dirty="0" smtClean="0"/>
              <a:t>Dependen </a:t>
            </a:r>
            <a:r>
              <a:rPr lang="es-ES" dirty="0"/>
              <a:t>de los atributos físicos (atracción física, dinero, popularidad, etc..)</a:t>
            </a:r>
          </a:p>
          <a:p>
            <a:pPr lvl="1"/>
            <a:r>
              <a:rPr lang="es-ES" dirty="0" smtClean="0"/>
              <a:t>No </a:t>
            </a:r>
            <a:r>
              <a:rPr lang="es-ES" dirty="0"/>
              <a:t>respetan tu espacio y tiempo personal </a:t>
            </a:r>
          </a:p>
          <a:p>
            <a:pPr lvl="1"/>
            <a:r>
              <a:rPr lang="es-ES" dirty="0" smtClean="0"/>
              <a:t>Te </a:t>
            </a:r>
            <a:r>
              <a:rPr lang="es-ES" dirty="0"/>
              <a:t>aíslan de tus familiares y amigas/os</a:t>
            </a:r>
          </a:p>
          <a:p>
            <a:pPr lvl="1"/>
            <a:r>
              <a:rPr lang="es-ES" dirty="0" smtClean="0"/>
              <a:t>Te </a:t>
            </a:r>
            <a:r>
              <a:rPr lang="es-ES" dirty="0"/>
              <a:t>crean una sensación de inestabilidad, inseguridad, ansiedad y miedo</a:t>
            </a:r>
          </a:p>
          <a:p>
            <a:pPr lvl="1"/>
            <a:r>
              <a:rPr lang="es-ES" dirty="0" smtClean="0"/>
              <a:t>Las </a:t>
            </a:r>
            <a:r>
              <a:rPr lang="es-ES" dirty="0"/>
              <a:t>decisiones de la relación son tomadas solo por una persona.</a:t>
            </a:r>
          </a:p>
          <a:p>
            <a:pPr lvl="1"/>
            <a:r>
              <a:rPr lang="es-ES" dirty="0" smtClean="0"/>
              <a:t>Existe </a:t>
            </a:r>
            <a:r>
              <a:rPr lang="es-ES" dirty="0"/>
              <a:t>violencia y amenazas dentro de la relación.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877644"/>
          </a:xfrm>
        </p:spPr>
        <p:txBody>
          <a:bodyPr/>
          <a:lstStyle/>
          <a:p>
            <a:r>
              <a:rPr lang="en-US" dirty="0" smtClean="0"/>
              <a:t>El Amor vs. el des Amor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248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/>
              <a:t>límites definen  el buen comportamiento de una persona. </a:t>
            </a:r>
          </a:p>
          <a:p>
            <a:r>
              <a:rPr lang="es-ES" dirty="0" smtClean="0"/>
              <a:t>Proveen </a:t>
            </a:r>
            <a:r>
              <a:rPr lang="es-ES" dirty="0"/>
              <a:t>la aceptación de límites para expresar:</a:t>
            </a:r>
          </a:p>
          <a:p>
            <a:pPr lvl="1"/>
            <a:r>
              <a:rPr lang="es-ES" dirty="0" smtClean="0"/>
              <a:t>Pensamientos</a:t>
            </a:r>
            <a:endParaRPr lang="es-ES" dirty="0"/>
          </a:p>
          <a:p>
            <a:pPr lvl="1"/>
            <a:r>
              <a:rPr lang="es-ES" dirty="0" smtClean="0"/>
              <a:t>Sentimientos</a:t>
            </a:r>
            <a:endParaRPr lang="es-ES" dirty="0"/>
          </a:p>
          <a:p>
            <a:pPr lvl="1"/>
            <a:r>
              <a:rPr lang="es-ES" dirty="0" smtClean="0"/>
              <a:t>Contacto </a:t>
            </a:r>
            <a:endParaRPr lang="es-ES" dirty="0"/>
          </a:p>
          <a:p>
            <a:r>
              <a:rPr lang="es-ES" dirty="0" smtClean="0"/>
              <a:t>Mantienen </a:t>
            </a:r>
            <a:r>
              <a:rPr lang="es-ES" dirty="0"/>
              <a:t>a una persona segura y protegida.</a:t>
            </a:r>
          </a:p>
          <a:p>
            <a:r>
              <a:rPr lang="es-ES" dirty="0" smtClean="0"/>
              <a:t>Los </a:t>
            </a:r>
            <a:r>
              <a:rPr lang="es-ES" dirty="0"/>
              <a:t>límites aseguran que se pueda construir la confianza para que se desarrolle una relación sana.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953844"/>
          </a:xfrm>
        </p:spPr>
        <p:txBody>
          <a:bodyPr/>
          <a:lstStyle/>
          <a:p>
            <a:r>
              <a:rPr lang="es-ES" dirty="0"/>
              <a:t>Limites Personales en tu vida diaria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165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274638"/>
            <a:ext cx="87630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2"/>
                </a:solidFill>
                <a:latin typeface="CopperplateTBol" pitchFamily="34" charset="0"/>
              </a:rPr>
              <a:t>Tu Circulo de Limites</a:t>
            </a:r>
            <a:endParaRPr lang="es-MX" dirty="0">
              <a:solidFill>
                <a:schemeClr val="accent2"/>
              </a:solidFill>
              <a:latin typeface="CopperplateTBol" pitchFamily="34" charset="0"/>
            </a:endParaRPr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1981200" y="1676400"/>
            <a:ext cx="5334000" cy="4876800"/>
          </a:xfrm>
          <a:custGeom>
            <a:avLst/>
            <a:gdLst>
              <a:gd name="G0" fmla="+- 7287 0 0"/>
              <a:gd name="G1" fmla="+- 21600 0 7287"/>
              <a:gd name="G2" fmla="+- 21600 0 7287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7287" y="10800"/>
                </a:moveTo>
                <a:cubicBezTo>
                  <a:pt x="7287" y="12740"/>
                  <a:pt x="8860" y="14313"/>
                  <a:pt x="10800" y="14313"/>
                </a:cubicBezTo>
                <a:cubicBezTo>
                  <a:pt x="12740" y="14313"/>
                  <a:pt x="14313" y="12740"/>
                  <a:pt x="14313" y="10800"/>
                </a:cubicBezTo>
                <a:cubicBezTo>
                  <a:pt x="14313" y="8860"/>
                  <a:pt x="12740" y="7287"/>
                  <a:pt x="10800" y="7287"/>
                </a:cubicBezTo>
                <a:cubicBezTo>
                  <a:pt x="8860" y="7287"/>
                  <a:pt x="7287" y="8860"/>
                  <a:pt x="7287" y="10800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657600" y="3810000"/>
            <a:ext cx="1905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latin typeface="CopperplateTBol" pitchFamily="34" charset="0"/>
              </a:rPr>
              <a:t>TU</a:t>
            </a:r>
            <a:endParaRPr lang="en-US" sz="3600" b="1" dirty="0">
              <a:latin typeface="CopperplateTBol" pitchFamily="34" charset="0"/>
            </a:endParaRP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2514600" y="2133600"/>
            <a:ext cx="4267200" cy="4114800"/>
          </a:xfrm>
          <a:custGeom>
            <a:avLst/>
            <a:gdLst>
              <a:gd name="G0" fmla="+- 3841 0 0"/>
              <a:gd name="G1" fmla="+- 21600 0 3841"/>
              <a:gd name="G2" fmla="+- 21600 0 3841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841" y="10800"/>
                </a:moveTo>
                <a:cubicBezTo>
                  <a:pt x="3841" y="14643"/>
                  <a:pt x="6957" y="17759"/>
                  <a:pt x="10800" y="17759"/>
                </a:cubicBezTo>
                <a:cubicBezTo>
                  <a:pt x="14643" y="17759"/>
                  <a:pt x="17759" y="14643"/>
                  <a:pt x="17759" y="10800"/>
                </a:cubicBezTo>
                <a:cubicBezTo>
                  <a:pt x="17759" y="6957"/>
                  <a:pt x="14643" y="3841"/>
                  <a:pt x="10800" y="3841"/>
                </a:cubicBezTo>
                <a:cubicBezTo>
                  <a:pt x="6957" y="3841"/>
                  <a:pt x="3841" y="6957"/>
                  <a:pt x="3841" y="10800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319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Al </a:t>
            </a:r>
            <a:r>
              <a:rPr lang="es-ES" dirty="0"/>
              <a:t>discutir los límites o reglas que guían y protegen la formación de relaciones saludables, hay que recordar que es el amor el que alimenta el deseo de aplicar o no las reglas.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Limites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74833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Limites Personales</a:t>
            </a:r>
            <a:endParaRPr lang="es-MX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Los </a:t>
            </a:r>
            <a:r>
              <a:rPr lang="es-ES" dirty="0"/>
              <a:t>limites personales son </a:t>
            </a:r>
            <a:r>
              <a:rPr lang="es-ES" dirty="0" smtClean="0"/>
              <a:t>como el tipo </a:t>
            </a:r>
            <a:r>
              <a:rPr lang="es-ES" dirty="0"/>
              <a:t>de </a:t>
            </a:r>
            <a:r>
              <a:rPr lang="es-ES" dirty="0" smtClean="0"/>
              <a:t>mantenimiento que necesita un coche para </a:t>
            </a:r>
            <a:r>
              <a:rPr lang="es-ES" dirty="0"/>
              <a:t>que </a:t>
            </a:r>
            <a:r>
              <a:rPr lang="es-ES" dirty="0" smtClean="0"/>
              <a:t>pueda funcionar sin </a:t>
            </a:r>
            <a:r>
              <a:rPr lang="es-ES" dirty="0"/>
              <a:t>problemas. </a:t>
            </a:r>
            <a:endParaRPr lang="en-US" dirty="0"/>
          </a:p>
        </p:txBody>
      </p:sp>
      <p:pic>
        <p:nvPicPr>
          <p:cNvPr id="1026" name="Picture 2" descr="C:\Users\grojas\AppData\Local\Microsoft\Windows\Temporary Internet Files\Content.IE5\MXFSGG5W\MP900438719[1]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2276475"/>
            <a:ext cx="3803650" cy="380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4317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/>
              <a:t>limites personales ayudan a sostener y proteger lo más profundo de ti, como persona, esto incluye:</a:t>
            </a:r>
          </a:p>
          <a:p>
            <a:pPr lvl="1"/>
            <a:r>
              <a:rPr lang="es-ES" dirty="0" smtClean="0"/>
              <a:t>El </a:t>
            </a:r>
            <a:r>
              <a:rPr lang="es-ES" dirty="0"/>
              <a:t>espacio que define el sentirse seguro y protegido.</a:t>
            </a:r>
          </a:p>
          <a:p>
            <a:pPr lvl="1"/>
            <a:r>
              <a:rPr lang="es-ES" dirty="0"/>
              <a:t> </a:t>
            </a:r>
            <a:r>
              <a:rPr lang="es-ES" dirty="0" smtClean="0"/>
              <a:t>El cuidado </a:t>
            </a:r>
            <a:r>
              <a:rPr lang="es-ES" dirty="0"/>
              <a:t>personal: </a:t>
            </a:r>
            <a:r>
              <a:rPr lang="es-ES" dirty="0" smtClean="0"/>
              <a:t>una </a:t>
            </a:r>
            <a:r>
              <a:rPr lang="es-ES" dirty="0"/>
              <a:t>serie de reglas de mantenimiento (físico, emocional, espiritual, intelectual</a:t>
            </a:r>
            <a:r>
              <a:rPr lang="es-ES" dirty="0" smtClean="0"/>
              <a:t>), como: la buena </a:t>
            </a:r>
            <a:r>
              <a:rPr lang="es-ES" dirty="0"/>
              <a:t>alimentación, ejercicio/ recreación, descanso, </a:t>
            </a:r>
            <a:r>
              <a:rPr lang="es-ES" dirty="0" smtClean="0"/>
              <a:t>estudio, </a:t>
            </a:r>
            <a:r>
              <a:rPr lang="es-ES" dirty="0"/>
              <a:t>oración, </a:t>
            </a:r>
            <a:r>
              <a:rPr lang="es-ES" dirty="0" smtClean="0"/>
              <a:t>etc.</a:t>
            </a:r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Limites Personales</a:t>
            </a:r>
            <a:endParaRPr lang="es-MX" dirty="0"/>
          </a:p>
        </p:txBody>
      </p:sp>
      <p:pic>
        <p:nvPicPr>
          <p:cNvPr id="3074" name="Picture 2" descr="C:\Users\grojas\AppData\Local\Microsoft\Windows\Temporary Internet Files\Content.IE5\MXFSGG5W\MC90015002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079470"/>
            <a:ext cx="1970638" cy="131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grojas\AppData\Local\Microsoft\Windows\Temporary Internet Files\Content.IE5\KDNLQILH\MC90031255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28" y="5090164"/>
            <a:ext cx="1359713" cy="650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grojas\AppData\Local\Microsoft\Windows\Temporary Internet Files\Content.IE5\MM4HGUTH\MC900048039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966219"/>
            <a:ext cx="953240" cy="1371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82916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899</TotalTime>
  <Words>2429</Words>
  <Application>Microsoft Office PowerPoint</Application>
  <PresentationFormat>On-screen Show (4:3)</PresentationFormat>
  <Paragraphs>241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Hardcover</vt:lpstr>
      <vt:lpstr>Diócesis de San Diego</vt:lpstr>
      <vt:lpstr>El Amor</vt:lpstr>
      <vt:lpstr>Amor vs el des Amor</vt:lpstr>
      <vt:lpstr>El Amor vs. el des Amor</vt:lpstr>
      <vt:lpstr>Limites Personales en tu vida diaria</vt:lpstr>
      <vt:lpstr>Tu Circulo de Limites</vt:lpstr>
      <vt:lpstr>Limites</vt:lpstr>
      <vt:lpstr>Limites Personales</vt:lpstr>
      <vt:lpstr>Limites Personales</vt:lpstr>
      <vt:lpstr>Reglas básicas para los límites personales</vt:lpstr>
      <vt:lpstr>Limites Externos</vt:lpstr>
      <vt:lpstr>Limites Externos</vt:lpstr>
      <vt:lpstr>Reglas básicas para los límites externos</vt:lpstr>
      <vt:lpstr>Señales de alerta</vt:lpstr>
      <vt:lpstr>Señales de alerta, cont. </vt:lpstr>
      <vt:lpstr>Repórtalo</vt:lpstr>
      <vt:lpstr>Protección de los límites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Diocese of San Diego</dc:title>
  <dc:creator>Gerardo Rojas</dc:creator>
  <cp:lastModifiedBy>Gerardo Rojas</cp:lastModifiedBy>
  <cp:revision>85</cp:revision>
  <dcterms:created xsi:type="dcterms:W3CDTF">2012-12-14T17:01:56Z</dcterms:created>
  <dcterms:modified xsi:type="dcterms:W3CDTF">2013-04-09T21:05:50Z</dcterms:modified>
</cp:coreProperties>
</file>