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87" r:id="rId4"/>
    <p:sldId id="258" r:id="rId5"/>
    <p:sldId id="259" r:id="rId6"/>
    <p:sldId id="288" r:id="rId7"/>
    <p:sldId id="260" r:id="rId8"/>
    <p:sldId id="289" r:id="rId9"/>
    <p:sldId id="261" r:id="rId10"/>
    <p:sldId id="290" r:id="rId11"/>
    <p:sldId id="262" r:id="rId12"/>
    <p:sldId id="263" r:id="rId13"/>
    <p:sldId id="291" r:id="rId14"/>
    <p:sldId id="266" r:id="rId15"/>
    <p:sldId id="267" r:id="rId16"/>
    <p:sldId id="268" r:id="rId17"/>
    <p:sldId id="269" r:id="rId18"/>
    <p:sldId id="272" r:id="rId19"/>
    <p:sldId id="274" r:id="rId20"/>
    <p:sldId id="276" r:id="rId21"/>
    <p:sldId id="278" r:id="rId22"/>
    <p:sldId id="279" r:id="rId23"/>
    <p:sldId id="280" r:id="rId24"/>
    <p:sldId id="282" r:id="rId25"/>
    <p:sldId id="283" r:id="rId26"/>
    <p:sldId id="284" r:id="rId27"/>
    <p:sldId id="285" r:id="rId28"/>
    <p:sldId id="286" r:id="rId29"/>
    <p:sldId id="293" r:id="rId30"/>
    <p:sldId id="264" r:id="rId31"/>
    <p:sldId id="265"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978" autoAdjust="0"/>
  </p:normalViewPr>
  <p:slideViewPr>
    <p:cSldViewPr>
      <p:cViewPr varScale="1">
        <p:scale>
          <a:sx n="47" d="100"/>
          <a:sy n="47" d="100"/>
        </p:scale>
        <p:origin x="-3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D349F-84BC-4FE5-9F37-9E4B387189F0}" type="datetimeFigureOut">
              <a:rPr lang="en-US" smtClean="0"/>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36F41-2542-4857-952A-6359726F3F86}" type="slidenum">
              <a:rPr lang="en-US" smtClean="0"/>
              <a:t>‹#›</a:t>
            </a:fld>
            <a:endParaRPr lang="en-US"/>
          </a:p>
        </p:txBody>
      </p:sp>
    </p:spTree>
    <p:extLst>
      <p:ext uri="{BB962C8B-B14F-4D97-AF65-F5344CB8AC3E}">
        <p14:creationId xmlns:p14="http://schemas.microsoft.com/office/powerpoint/2010/main" val="231924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Our creator lovingly</a:t>
            </a:r>
            <a:r>
              <a:rPr lang="en-US" baseline="0" dirty="0" smtClean="0"/>
              <a:t> made you to know Him and to follow Him in the way of goodness. You want to do what is good and what is right. This lesson explores ways that sexual abusers can trick you into believing that they want good things for you. You will develop some tools to help recognize and respond to these tricks.</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a:t>
            </a:fld>
            <a:endParaRPr lang="en-US"/>
          </a:p>
        </p:txBody>
      </p:sp>
    </p:spTree>
    <p:extLst>
      <p:ext uri="{BB962C8B-B14F-4D97-AF65-F5344CB8AC3E}">
        <p14:creationId xmlns:p14="http://schemas.microsoft.com/office/powerpoint/2010/main" val="148379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a:t>
            </a:r>
            <a:r>
              <a:rPr lang="en-US" baseline="0" dirty="0" smtClean="0"/>
              <a:t> #1: Trust</a:t>
            </a:r>
          </a:p>
          <a:p>
            <a:endParaRPr lang="en-US" baseline="0" dirty="0" smtClean="0"/>
          </a:p>
          <a:p>
            <a:pPr marL="228600" indent="-228600">
              <a:buAutoNum type="arabicPeriod"/>
            </a:pPr>
            <a:r>
              <a:rPr lang="en-US" baseline="0" dirty="0" smtClean="0"/>
              <a:t>Convince the victim that the groomer is the only person in the world who can really be trusted.</a:t>
            </a:r>
          </a:p>
          <a:p>
            <a:pPr marL="228600" indent="-228600">
              <a:buAutoNum type="arabicPeriod"/>
            </a:pPr>
            <a:r>
              <a:rPr lang="en-US" baseline="0" dirty="0" smtClean="0"/>
              <a:t>Claims that their whole life revolves around the victim and that the victim is the most important person in their life.</a:t>
            </a:r>
          </a:p>
          <a:p>
            <a:pPr marL="228600" indent="-228600">
              <a:buAutoNum type="arabicPeriod"/>
            </a:pPr>
            <a:r>
              <a:rPr lang="en-US" baseline="0" dirty="0" smtClean="0"/>
              <a:t>Build trust by emphasizing how safe and natural the relationship is.</a:t>
            </a:r>
          </a:p>
        </p:txBody>
      </p:sp>
      <p:sp>
        <p:nvSpPr>
          <p:cNvPr id="4" name="Slide Number Placeholder 3"/>
          <p:cNvSpPr>
            <a:spLocks noGrp="1"/>
          </p:cNvSpPr>
          <p:nvPr>
            <p:ph type="sldNum" sz="quarter" idx="10"/>
          </p:nvPr>
        </p:nvSpPr>
        <p:spPr/>
        <p:txBody>
          <a:bodyPr/>
          <a:lstStyle/>
          <a:p>
            <a:fld id="{F4C36F41-2542-4857-952A-6359726F3F86}" type="slidenum">
              <a:rPr lang="en-US" smtClean="0"/>
              <a:t>16</a:t>
            </a:fld>
            <a:endParaRPr lang="en-US"/>
          </a:p>
        </p:txBody>
      </p:sp>
    </p:spTree>
    <p:extLst>
      <p:ext uri="{BB962C8B-B14F-4D97-AF65-F5344CB8AC3E}">
        <p14:creationId xmlns:p14="http://schemas.microsoft.com/office/powerpoint/2010/main" val="391406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a:t>
            </a:r>
            <a:r>
              <a:rPr lang="en-US" baseline="0" dirty="0" smtClean="0"/>
              <a:t> #1: Trust cont.,</a:t>
            </a:r>
          </a:p>
          <a:p>
            <a:endParaRPr lang="en-US" baseline="0" dirty="0" smtClean="0"/>
          </a:p>
          <a:p>
            <a:pPr marL="0" indent="0">
              <a:buNone/>
            </a:pPr>
            <a:r>
              <a:rPr lang="en-US" baseline="0" dirty="0" smtClean="0"/>
              <a:t>4. Buys gifts for the victim or protects the victims from others.</a:t>
            </a:r>
          </a:p>
          <a:p>
            <a:pPr marL="0" indent="0">
              <a:buNone/>
            </a:pPr>
            <a:r>
              <a:rPr lang="en-US" baseline="0" dirty="0" smtClean="0"/>
              <a:t>5. Connects most of what is done for the victim as signs of true love.</a:t>
            </a:r>
          </a:p>
          <a:p>
            <a:pPr marL="0" indent="0">
              <a:buNone/>
            </a:pPr>
            <a:endParaRPr lang="en-US" baseline="0" dirty="0" smtClean="0"/>
          </a:p>
          <a:p>
            <a:pPr marL="0" indent="0">
              <a:buNone/>
            </a:pPr>
            <a:r>
              <a:rPr lang="en-US" baseline="0" dirty="0" smtClean="0"/>
              <a:t>Once a person feels like the groomer is a most loyal and trusted person, the groomer then asks the victim to participate in some sort of sexual or illegal behavior, such as drugs, cigarettes or alcohol. The victim may be told that these activities are a natural part of their relationship. </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17</a:t>
            </a:fld>
            <a:endParaRPr lang="en-US"/>
          </a:p>
        </p:txBody>
      </p:sp>
    </p:spTree>
    <p:extLst>
      <p:ext uri="{BB962C8B-B14F-4D97-AF65-F5344CB8AC3E}">
        <p14:creationId xmlns:p14="http://schemas.microsoft.com/office/powerpoint/2010/main" val="2029888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Anger,</a:t>
            </a:r>
            <a:r>
              <a:rPr lang="en-US" baseline="0" dirty="0" smtClean="0"/>
              <a:t> is used to control, often leads to sex to “make things better” between them. Anger can be verbal or physical, but always leads to the sexual act. The victim is blamed for the abuser’s anger…causing it through his or her thoughtlessness. Many times anger becomes the major feature of this abusive relationship, equating sex with anger and control.</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18</a:t>
            </a:fld>
            <a:endParaRPr lang="en-US"/>
          </a:p>
        </p:txBody>
      </p:sp>
    </p:spTree>
    <p:extLst>
      <p:ext uri="{BB962C8B-B14F-4D97-AF65-F5344CB8AC3E}">
        <p14:creationId xmlns:p14="http://schemas.microsoft.com/office/powerpoint/2010/main" val="3776489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groomer does not want</a:t>
            </a:r>
            <a:r>
              <a:rPr lang="en-US" baseline="0" dirty="0" smtClean="0"/>
              <a:t> to share the victim with anyone, even the victim’s family and friends. The victim is treated as an object whose feelings are not considered. The groomer may even want to know the victims thoughts and conversations.</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19</a:t>
            </a:fld>
            <a:endParaRPr lang="en-US"/>
          </a:p>
        </p:txBody>
      </p:sp>
    </p:spTree>
    <p:extLst>
      <p:ext uri="{BB962C8B-B14F-4D97-AF65-F5344CB8AC3E}">
        <p14:creationId xmlns:p14="http://schemas.microsoft.com/office/powerpoint/2010/main" val="3927175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Groomers give gifts to their victims. These gifts are given expressly to charm</a:t>
            </a:r>
            <a:r>
              <a:rPr lang="en-US" baseline="0" dirty="0" smtClean="0"/>
              <a:t> the victim into pleasing the groomer. The victim thinks that he or she has to do something to “pay back” the gift. Gifts and bribes are very carefully chosen to further the relationship toward a secret sexual connection between abuser and victim.</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20</a:t>
            </a:fld>
            <a:endParaRPr lang="en-US"/>
          </a:p>
        </p:txBody>
      </p:sp>
    </p:spTree>
    <p:extLst>
      <p:ext uri="{BB962C8B-B14F-4D97-AF65-F5344CB8AC3E}">
        <p14:creationId xmlns:p14="http://schemas.microsoft.com/office/powerpoint/2010/main" val="33112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gaining th</a:t>
            </a:r>
            <a:r>
              <a:rPr lang="en-US" baseline="0" dirty="0" smtClean="0"/>
              <a:t>e full trust of the victim, leading to participation in sexual behavior, the groomer persuades the victim to keep their secret safe. The groomer will assure the victim that no other person can be trusted. The victim may sincerely experience a need and love for the abuser. </a:t>
            </a:r>
          </a:p>
          <a:p>
            <a:endParaRPr lang="en-US" baseline="0" dirty="0" smtClean="0"/>
          </a:p>
          <a:p>
            <a:r>
              <a:rPr lang="en-US" baseline="0" dirty="0" smtClean="0"/>
              <a:t>If the victim shows signs of resistance, then the groomer may make threats to tell and get the victim in trouble. Or the groomer may threaten the victim’s family with harm. The groomer assures the victim that love is the motivation for sexual behavior and that if others know about it then they will not be free to love each other. Victims develop a fear of the abuser and will continue to do what the abuser asks, leading to a sense of hopelessness and powerlessness.</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21</a:t>
            </a:fld>
            <a:endParaRPr lang="en-US"/>
          </a:p>
        </p:txBody>
      </p:sp>
    </p:spTree>
    <p:extLst>
      <p:ext uri="{BB962C8B-B14F-4D97-AF65-F5344CB8AC3E}">
        <p14:creationId xmlns:p14="http://schemas.microsoft.com/office/powerpoint/2010/main" val="743922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t>
            </a:r>
            <a:r>
              <a:rPr lang="en-US" baseline="0" dirty="0" smtClean="0"/>
              <a:t> The groomer assures the victim that love is the motivation for sexual behavior and that if others know about it then they will not be free to love each other. Victims develop a fear of the abuser and will continue to do what the abuser asks, leading to a sense of hopelessness and powerlessness.</a:t>
            </a:r>
            <a:endParaRPr lang="en-US" dirty="0" smtClean="0"/>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22</a:t>
            </a:fld>
            <a:endParaRPr lang="en-US"/>
          </a:p>
        </p:txBody>
      </p:sp>
    </p:spTree>
    <p:extLst>
      <p:ext uri="{BB962C8B-B14F-4D97-AF65-F5344CB8AC3E}">
        <p14:creationId xmlns:p14="http://schemas.microsoft.com/office/powerpoint/2010/main" val="3580092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a:t>
            </a:r>
            <a:r>
              <a:rPr lang="en-US" baseline="0" dirty="0" smtClean="0"/>
              <a:t> control is to frighten, threaten, or coerce another into submission. Intimidating actions can be a glare or stare, standing over the victim, hitting the palm of the hand, grabbing the victim, and other ways that forces the victim to acknowledge the power the abuser has over him or her.</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23</a:t>
            </a:fld>
            <a:endParaRPr lang="en-US"/>
          </a:p>
        </p:txBody>
      </p:sp>
    </p:spTree>
    <p:extLst>
      <p:ext uri="{BB962C8B-B14F-4D97-AF65-F5344CB8AC3E}">
        <p14:creationId xmlns:p14="http://schemas.microsoft.com/office/powerpoint/2010/main" val="2299275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Emotional</a:t>
            </a:r>
            <a:r>
              <a:rPr lang="en-US" baseline="0" dirty="0" smtClean="0"/>
              <a:t> groomers know how to impress others and appear completely trustworthy. They use exaggerated compliments to get what they want. Generally flattery toward the victim is sexually suggestive. Flattery is different from praise.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24</a:t>
            </a:fld>
            <a:endParaRPr lang="en-US"/>
          </a:p>
        </p:txBody>
      </p:sp>
    </p:spTree>
    <p:extLst>
      <p:ext uri="{BB962C8B-B14F-4D97-AF65-F5344CB8AC3E}">
        <p14:creationId xmlns:p14="http://schemas.microsoft.com/office/powerpoint/2010/main" val="3567964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Cont</a:t>
            </a:r>
            <a:r>
              <a:rPr lang="en-US" baseline="0" dirty="0" smtClean="0"/>
              <a:t>.,~Praise shows approval or admiration that is related to an achievement or accomplishment. Flattery is insincere and feels exaggerated, usually unrelated to a specific action or deed. </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25</a:t>
            </a:fld>
            <a:endParaRPr lang="en-US"/>
          </a:p>
        </p:txBody>
      </p:sp>
    </p:spTree>
    <p:extLst>
      <p:ext uri="{BB962C8B-B14F-4D97-AF65-F5344CB8AC3E}">
        <p14:creationId xmlns:p14="http://schemas.microsoft.com/office/powerpoint/2010/main" val="1023313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Boundaries are rules that govern relationships.</a:t>
            </a:r>
            <a:r>
              <a:rPr lang="en-US" baseline="0" dirty="0" smtClean="0"/>
              <a:t> They define the appropriate behavior for various types of relationships by providing acceptable limits to express thoughts, feelings, or touch. They keep people  feeling safe and secure, ensuring that mutual trust can occur for healthy relationships to develop. Almost every aspect of life has some kind of boundaries, personal or external.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4</a:t>
            </a:fld>
            <a:endParaRPr lang="en-US"/>
          </a:p>
        </p:txBody>
      </p:sp>
    </p:spTree>
    <p:extLst>
      <p:ext uri="{BB962C8B-B14F-4D97-AF65-F5344CB8AC3E}">
        <p14:creationId xmlns:p14="http://schemas.microsoft.com/office/powerpoint/2010/main" val="325134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groomer will want constant reassurance of the victim’s love and loyalty. The abuser seeks proof of the victim’s love, asking for love letters or</a:t>
            </a:r>
            <a:r>
              <a:rPr lang="en-US" baseline="0" dirty="0" smtClean="0"/>
              <a:t> actions to prove that love. They may use sympathy to gain forgiveness for treating the victim badly, claiming that they were driven to the bad treatment by the victim’s lack of concern or love.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26</a:t>
            </a:fld>
            <a:endParaRPr lang="en-US"/>
          </a:p>
        </p:txBody>
      </p:sp>
    </p:spTree>
    <p:extLst>
      <p:ext uri="{BB962C8B-B14F-4D97-AF65-F5344CB8AC3E}">
        <p14:creationId xmlns:p14="http://schemas.microsoft.com/office/powerpoint/2010/main" val="385122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a:t>
            </a:r>
            <a:r>
              <a:rPr lang="en-US" baseline="0" dirty="0" smtClean="0"/>
              <a:t> The groomer may also tell the victim that he or she is unlovable by anyone else, feeding on the victim’s own sense of insecurity. </a:t>
            </a:r>
            <a:endParaRPr lang="en-US" dirty="0" smtClean="0"/>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27</a:t>
            </a:fld>
            <a:endParaRPr lang="en-US"/>
          </a:p>
        </p:txBody>
      </p:sp>
    </p:spTree>
    <p:extLst>
      <p:ext uri="{BB962C8B-B14F-4D97-AF65-F5344CB8AC3E}">
        <p14:creationId xmlns:p14="http://schemas.microsoft.com/office/powerpoint/2010/main" val="2704886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 It is not OK for someone</a:t>
            </a:r>
            <a:r>
              <a:rPr lang="en-US" baseline="0" dirty="0" smtClean="0"/>
              <a:t> to offer money, favors or gifts to try to get you to do things that you know are wrong. When an abuser manipulates you, uses physical force or threatens you or people you care about, or gets you to do something which makes you feel uncomfortable or leaves you feeling bad about yourself, remember that their behavior is wrong. What they have done is not your fault. You did not cause their abuse. Sexual abuse is against the law. Even if you did something wrong, it is never too late to report the abuser to your parents or some adult who can get you the help you need.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28</a:t>
            </a:fld>
            <a:endParaRPr lang="en-US"/>
          </a:p>
        </p:txBody>
      </p:sp>
    </p:spTree>
    <p:extLst>
      <p:ext uri="{BB962C8B-B14F-4D97-AF65-F5344CB8AC3E}">
        <p14:creationId xmlns:p14="http://schemas.microsoft.com/office/powerpoint/2010/main" val="2481156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a:t>
            </a:r>
          </a:p>
          <a:p>
            <a:endParaRPr lang="en-US" dirty="0" smtClean="0"/>
          </a:p>
          <a:p>
            <a:r>
              <a:rPr lang="en-US" dirty="0" smtClean="0"/>
              <a:t>~Groomers</a:t>
            </a:r>
            <a:r>
              <a:rPr lang="en-US" baseline="0" dirty="0" smtClean="0"/>
              <a:t> take the time necessary to desensitize their victims to that victims may not be able to tell what is right from what is wrong. His or her goal is to get the victim to feel that anything that happens within the relationship is appropriate and natural. Guilt, fear and embarrassment are the groomer’s tools to make sure their victims never report their abuse. </a:t>
            </a:r>
          </a:p>
          <a:p>
            <a:endParaRPr lang="en-US" baseline="0" dirty="0" smtClean="0"/>
          </a:p>
          <a:p>
            <a:r>
              <a:rPr lang="en-US" baseline="0" dirty="0" smtClean="0"/>
              <a:t>~Groomers will try everything they can to manipulate victims into doing what they want. This is why it is important for victims not to try to control the situation themselves, but to report it to someone who can protect them from the harm the abuser intends. </a:t>
            </a:r>
          </a:p>
          <a:p>
            <a:endParaRPr lang="en-US" baseline="0" dirty="0" smtClean="0"/>
          </a:p>
          <a:p>
            <a:r>
              <a:rPr lang="en-US" baseline="0" dirty="0" smtClean="0"/>
              <a:t>~If a victim tries to stop the abusive behavior or break off the relationship, the abuser will do everything in his or her power to control the victim. Abusers will threaten the victim to tell others what has been going on. Their threats are empty. They fear being exposed and caught. What they are doing is illegal, and your parents, trusted adults, or organizations can help you get the legal and emotional help you need.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30</a:t>
            </a:fld>
            <a:endParaRPr lang="en-US"/>
          </a:p>
        </p:txBody>
      </p:sp>
    </p:spTree>
    <p:extLst>
      <p:ext uri="{BB962C8B-B14F-4D97-AF65-F5344CB8AC3E}">
        <p14:creationId xmlns:p14="http://schemas.microsoft.com/office/powerpoint/2010/main" val="1332499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Continue..: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r>
              <a:rPr lang="en-US" baseline="0" dirty="0" smtClean="0"/>
              <a:t>~If you come across a situation, never put yourself in danger by agreeing to meet with that person, even for one last time. Abusers are afraid that you would tell. They may try to control or harm you. It is unlikely the abuser will give up control of you easily. The best way to stop abuse is to go to your parents or other trusted adult. </a:t>
            </a:r>
          </a:p>
          <a:p>
            <a:endParaRPr lang="en-US" baseline="0" dirty="0" smtClean="0"/>
          </a:p>
          <a:p>
            <a:r>
              <a:rPr lang="en-US" baseline="0" dirty="0" smtClean="0"/>
              <a:t>~Even if an abuser convinces you to do something that later you regret or recognize was wrong, do not be afraid to go to your parents or an adult who can help you..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31</a:t>
            </a:fld>
            <a:endParaRPr lang="en-US"/>
          </a:p>
        </p:txBody>
      </p:sp>
    </p:spTree>
    <p:extLst>
      <p:ext uri="{BB962C8B-B14F-4D97-AF65-F5344CB8AC3E}">
        <p14:creationId xmlns:p14="http://schemas.microsoft.com/office/powerpoint/2010/main" val="120149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Written and unwritten rules for boundaries correspond to different types of relationships. Two major categories of relationships are Casual and Close.</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5</a:t>
            </a:fld>
            <a:endParaRPr lang="en-US"/>
          </a:p>
        </p:txBody>
      </p:sp>
    </p:spTree>
    <p:extLst>
      <p:ext uri="{BB962C8B-B14F-4D97-AF65-F5344CB8AC3E}">
        <p14:creationId xmlns:p14="http://schemas.microsoft.com/office/powerpoint/2010/main" val="255905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Casua</a:t>
            </a:r>
            <a:r>
              <a:rPr lang="en-US" baseline="0" dirty="0" smtClean="0"/>
              <a:t>l relationships are d</a:t>
            </a:r>
            <a:r>
              <a:rPr lang="en-US" dirty="0" smtClean="0"/>
              <a:t>efined as people</a:t>
            </a:r>
            <a:r>
              <a:rPr lang="en-US" baseline="0" dirty="0" smtClean="0"/>
              <a:t> who you recognize or know or perhaps spend time with doing common activities or projects (e.g. sports, schoolwork); but you do not share knowledge or feelings about personal aspects of their lives or your life. These people could be neighbors, classmates, teammates, people you work with, your parent’s friends, etc.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7</a:t>
            </a:fld>
            <a:endParaRPr lang="en-US"/>
          </a:p>
        </p:txBody>
      </p:sp>
    </p:spTree>
    <p:extLst>
      <p:ext uri="{BB962C8B-B14F-4D97-AF65-F5344CB8AC3E}">
        <p14:creationId xmlns:p14="http://schemas.microsoft.com/office/powerpoint/2010/main" val="239825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a:t>
            </a:r>
            <a:r>
              <a:rPr lang="en-US" baseline="0" dirty="0" smtClean="0"/>
              <a:t> relationships are defined as people with whom you usually spend a lot of time with, who know you and accept your strengths and weaknesses, with whom you have shared personal thoughts, hopes and feelings. They are relationships built over a longer period of time and include trust, respect, caring, support, and the ability to share constructive criticism.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9</a:t>
            </a:fld>
            <a:endParaRPr lang="en-US"/>
          </a:p>
        </p:txBody>
      </p:sp>
    </p:spTree>
    <p:extLst>
      <p:ext uri="{BB962C8B-B14F-4D97-AF65-F5344CB8AC3E}">
        <p14:creationId xmlns:p14="http://schemas.microsoft.com/office/powerpoint/2010/main" val="2713534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As you</a:t>
            </a:r>
            <a:r>
              <a:rPr lang="en-US" baseline="0" dirty="0" smtClean="0"/>
              <a:t> can see some actions belong only with persons you know well. It would be inappropriate to share personal thoughts, feelings, or stories  with people you have just met or have not known for very long. You need time to determine if the person is  trustworthy and will respect you. This requires prudence (careful judgment) to determine if these boundaries will be kept by those you come in contact with. It is also important that you do not cross these boundary lines yourself by manipulating or coercing someone to share thoughts and feelings before they feel ready to do this.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11</a:t>
            </a:fld>
            <a:endParaRPr lang="en-US"/>
          </a:p>
        </p:txBody>
      </p:sp>
    </p:spTree>
    <p:extLst>
      <p:ext uri="{BB962C8B-B14F-4D97-AF65-F5344CB8AC3E}">
        <p14:creationId xmlns:p14="http://schemas.microsoft.com/office/powerpoint/2010/main" val="213676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We have</a:t>
            </a:r>
            <a:r>
              <a:rPr lang="en-US" baseline="0" dirty="0" smtClean="0"/>
              <a:t> talked about boundaries which involve both casual and close (family or best friend) relationships. As followers of Christ, we want to keep our relationships healthy. Most people act with good intentions and respectful behavior. This lesson is about paying attention to those who intend to harm you, possibly even family and friends. </a:t>
            </a:r>
          </a:p>
          <a:p>
            <a:endParaRPr lang="en-US" baseline="0" dirty="0" smtClean="0"/>
          </a:p>
          <a:p>
            <a:r>
              <a:rPr lang="en-US" baseline="0" dirty="0" smtClean="0"/>
              <a:t>Introduce the topic of grooming by stating: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grooming? Grooming is a deliberate process intended to win the trust of the victim and the victim’s family and inner circle of friends in order to establish a sense of credibility, control or power in the relationships so that the abuser can sexually abuse the victim. The abuser is a master of exploiting (taking advantage of) the victim’s emotional state (e.g. loneliness, anger).</a:t>
            </a:r>
          </a:p>
          <a:p>
            <a:endParaRPr lang="en-US" baseline="0" dirty="0" smtClean="0"/>
          </a:p>
          <a:p>
            <a:r>
              <a:rPr lang="en-US" baseline="0" dirty="0" smtClean="0"/>
              <a:t>~The commonly held stereotype of a sexual abuser is that of a stranger hanging around in parks waiting to grab an unsuspecting teen. The reality is that most sexual abuse is done by people known to the victims. Men and women who sexually abuse young people are of many different ages and appearances. Abusers can be neighbors, teachers, family friends, relatives, or any adult who knows you or your family and is in a position of trust. </a:t>
            </a:r>
          </a:p>
          <a:p>
            <a:endParaRPr lang="en-US" baseline="0" dirty="0" smtClean="0"/>
          </a:p>
          <a:p>
            <a:r>
              <a:rPr lang="en-US" baseline="0" dirty="0" smtClean="0"/>
              <a:t>~Sexual abuse is an abuse or misuse of human sexuality. Instead of using sexuality to bring people closer together in chase appropriate expressions of caring and respect, it harms or damages people through manipulation, power and control. It is important to recognize how an abuser can groom a victim to gain control.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12</a:t>
            </a:fld>
            <a:endParaRPr lang="en-US"/>
          </a:p>
        </p:txBody>
      </p:sp>
    </p:spTree>
    <p:extLst>
      <p:ext uri="{BB962C8B-B14F-4D97-AF65-F5344CB8AC3E}">
        <p14:creationId xmlns:p14="http://schemas.microsoft.com/office/powerpoint/2010/main" val="78797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~Abusers</a:t>
            </a:r>
            <a:r>
              <a:rPr lang="en-US" baseline="0" dirty="0" smtClean="0"/>
              <a:t> look for ways to gain a victim’s trust. They listen for things in one’s life that brings distress, unhappiness or emptiness and try to fill that need with their “support and affection.” Usually  they take some time in this grooming process to gain trust and develop a need for their support and love. </a:t>
            </a:r>
          </a:p>
          <a:p>
            <a:endParaRPr lang="en-US" baseline="0" dirty="0" smtClean="0"/>
          </a:p>
          <a:p>
            <a:r>
              <a:rPr lang="en-US" baseline="0" dirty="0" smtClean="0"/>
              <a:t>~However, these adults do not wait very long before they let the victim know how important he or she is in the abuser’s life. These abusers do not need to use physical force to abuse. They convince the victim that anything done within the relationship is natural and appropriate.</a:t>
            </a:r>
          </a:p>
          <a:p>
            <a:endParaRPr lang="en-US" baseline="0"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14</a:t>
            </a:fld>
            <a:endParaRPr lang="en-US"/>
          </a:p>
        </p:txBody>
      </p:sp>
    </p:spTree>
    <p:extLst>
      <p:ext uri="{BB962C8B-B14F-4D97-AF65-F5344CB8AC3E}">
        <p14:creationId xmlns:p14="http://schemas.microsoft.com/office/powerpoint/2010/main" val="2499422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~Groomers gain access to emotions through trust, anger, jealousy, bribery, secrecy, intimidation, flattery, and insecurity.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15</a:t>
            </a:fld>
            <a:endParaRPr lang="en-US"/>
          </a:p>
        </p:txBody>
      </p:sp>
    </p:spTree>
    <p:extLst>
      <p:ext uri="{BB962C8B-B14F-4D97-AF65-F5344CB8AC3E}">
        <p14:creationId xmlns:p14="http://schemas.microsoft.com/office/powerpoint/2010/main" val="1901396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45F2A3B-6F26-455B-AA28-B2F7AB4E0C6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09DF33-894D-4340-9C5C-68398C76D3B7}"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F2A3B-6F26-455B-AA28-B2F7AB4E0C6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09DF33-894D-4340-9C5C-68398C76D3B7}"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F2A3B-6F26-455B-AA28-B2F7AB4E0C6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9DF33-894D-4340-9C5C-68398C76D3B7}"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C09DF33-894D-4340-9C5C-68398C76D3B7}" type="datetimeFigureOut">
              <a:rPr lang="en-US" smtClean="0"/>
              <a:t>4/9/2013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45F2A3B-6F26-455B-AA28-B2F7AB4E0C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Diocese of San Diego</a:t>
            </a:r>
            <a:endParaRPr lang="en-US" dirty="0"/>
          </a:p>
        </p:txBody>
      </p:sp>
      <p:sp>
        <p:nvSpPr>
          <p:cNvPr id="3" name="Subtitle 2"/>
          <p:cNvSpPr>
            <a:spLocks noGrp="1"/>
          </p:cNvSpPr>
          <p:nvPr>
            <p:ph type="subTitle" idx="1"/>
          </p:nvPr>
        </p:nvSpPr>
        <p:spPr/>
        <p:txBody>
          <a:bodyPr/>
          <a:lstStyle/>
          <a:p>
            <a:r>
              <a:rPr lang="en-US" dirty="0" smtClean="0"/>
              <a:t>Safe Environment Training</a:t>
            </a:r>
            <a:br>
              <a:rPr lang="en-US" dirty="0" smtClean="0"/>
            </a:br>
            <a:r>
              <a:rPr lang="en-US" dirty="0" smtClean="0"/>
              <a:t>11</a:t>
            </a:r>
            <a:r>
              <a:rPr lang="en-US" baseline="30000" dirty="0" smtClean="0"/>
              <a:t>th</a:t>
            </a:r>
            <a:r>
              <a:rPr lang="en-US" dirty="0" smtClean="0"/>
              <a:t> Grade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799" y="4800600"/>
            <a:ext cx="1196415" cy="1428044"/>
          </a:xfrm>
          <a:prstGeom prst="rect">
            <a:avLst/>
          </a:prstGeom>
        </p:spPr>
      </p:pic>
    </p:spTree>
    <p:extLst>
      <p:ext uri="{BB962C8B-B14F-4D97-AF65-F5344CB8AC3E}">
        <p14:creationId xmlns:p14="http://schemas.microsoft.com/office/powerpoint/2010/main" val="3547308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grojas\AppData\Local\Microsoft\Windows\Temporary Internet Files\Content.IE5\XLEPQJJU\MP9002626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4815534" cy="319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5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Some actions correspond only to those persons you know well. </a:t>
            </a:r>
          </a:p>
          <a:p>
            <a:r>
              <a:rPr lang="en-US" dirty="0" smtClean="0"/>
              <a:t>It is inappropriate to share personal thoughts, feelings, or stories with people you have just met. </a:t>
            </a:r>
          </a:p>
          <a:p>
            <a:r>
              <a:rPr lang="en-US" dirty="0" smtClean="0"/>
              <a:t>Allow yourself enough time to know whether the person is trustworthy and respectful. </a:t>
            </a:r>
          </a:p>
          <a:p>
            <a:r>
              <a:rPr lang="en-US" dirty="0" smtClean="0"/>
              <a:t>Maintain a healthy boundary until you know the person is to be trusted; especially before sharing  personal thoughts, feelings or information. </a:t>
            </a:r>
          </a:p>
        </p:txBody>
      </p:sp>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762063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What is Grooming? </a:t>
            </a:r>
          </a:p>
          <a:p>
            <a:pPr lvl="2"/>
            <a:r>
              <a:rPr lang="en-US" dirty="0" smtClean="0"/>
              <a:t>Grooming is a </a:t>
            </a:r>
            <a:r>
              <a:rPr lang="en-US" u="sng" dirty="0" smtClean="0"/>
              <a:t>deliberate </a:t>
            </a:r>
            <a:r>
              <a:rPr lang="en-US" dirty="0" smtClean="0"/>
              <a:t>process to win the trust of the victim and the victim’s family and inner circle in order to establish a sense of credibility, control or power.</a:t>
            </a:r>
          </a:p>
          <a:p>
            <a:pPr lvl="1"/>
            <a:r>
              <a:rPr lang="en-US" dirty="0" smtClean="0"/>
              <a:t>Abuser stereotypes </a:t>
            </a:r>
          </a:p>
          <a:p>
            <a:pPr lvl="2"/>
            <a:r>
              <a:rPr lang="en-US" dirty="0" smtClean="0"/>
              <a:t>Most sexual abuse is done by people known to the victims such as: family, neighbors, friends, teachers or any adult in a position of trust.</a:t>
            </a:r>
          </a:p>
          <a:p>
            <a:pPr lvl="2"/>
            <a:endParaRPr lang="en-US" dirty="0" smtClean="0"/>
          </a:p>
          <a:p>
            <a:pPr lvl="1"/>
            <a:r>
              <a:rPr lang="en-US" dirty="0" smtClean="0"/>
              <a:t>Sexual abuse is a misuse of human sexuality. </a:t>
            </a:r>
            <a:endParaRPr lang="en-US" dirty="0"/>
          </a:p>
        </p:txBody>
      </p:sp>
      <p:sp>
        <p:nvSpPr>
          <p:cNvPr id="3" name="Title 2"/>
          <p:cNvSpPr>
            <a:spLocks noGrp="1"/>
          </p:cNvSpPr>
          <p:nvPr>
            <p:ph type="title"/>
          </p:nvPr>
        </p:nvSpPr>
        <p:spPr/>
        <p:txBody>
          <a:bodyPr/>
          <a:lstStyle/>
          <a:p>
            <a:r>
              <a:rPr lang="en-US" dirty="0" smtClean="0"/>
              <a:t>Things go be aware of</a:t>
            </a:r>
            <a:endParaRPr lang="en-US" dirty="0"/>
          </a:p>
        </p:txBody>
      </p:sp>
    </p:spTree>
    <p:extLst>
      <p:ext uri="{BB962C8B-B14F-4D97-AF65-F5344CB8AC3E}">
        <p14:creationId xmlns:p14="http://schemas.microsoft.com/office/powerpoint/2010/main" val="2459927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rojas\AppData\Local\Microsoft\Windows\Temporary Internet Files\Content.IE5\MM4HGUTH\MC9000787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143000"/>
            <a:ext cx="4216974" cy="403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68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Abusers look for ways to gain the victim’s trust. </a:t>
            </a:r>
          </a:p>
          <a:p>
            <a:r>
              <a:rPr lang="en-US" dirty="0" smtClean="0"/>
              <a:t>They listen and look for vulnerable areas in the victim’s life that cause: distress, unhappiness or emptiness.</a:t>
            </a:r>
          </a:p>
          <a:p>
            <a:r>
              <a:rPr lang="en-US" dirty="0" smtClean="0"/>
              <a:t>Groomers lend their “support and affection” to gain access and trust in the victim’s life. </a:t>
            </a:r>
          </a:p>
          <a:p>
            <a:r>
              <a:rPr lang="en-US" dirty="0" smtClean="0"/>
              <a:t>Abusers do not need to use physical force, they convince the victim that anything done in the relationship is natural and appropriate. </a:t>
            </a:r>
          </a:p>
        </p:txBody>
      </p:sp>
      <p:sp>
        <p:nvSpPr>
          <p:cNvPr id="3" name="Title 2"/>
          <p:cNvSpPr>
            <a:spLocks noGrp="1"/>
          </p:cNvSpPr>
          <p:nvPr>
            <p:ph type="title"/>
          </p:nvPr>
        </p:nvSpPr>
        <p:spPr/>
        <p:txBody>
          <a:bodyPr/>
          <a:lstStyle/>
          <a:p>
            <a:r>
              <a:rPr lang="en-US" dirty="0" smtClean="0"/>
              <a:t>Grooming</a:t>
            </a:r>
            <a:endParaRPr lang="en-US" dirty="0"/>
          </a:p>
        </p:txBody>
      </p:sp>
    </p:spTree>
    <p:extLst>
      <p:ext uri="{BB962C8B-B14F-4D97-AF65-F5344CB8AC3E}">
        <p14:creationId xmlns:p14="http://schemas.microsoft.com/office/powerpoint/2010/main" val="1118096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Groomers gain access to emotions through:</a:t>
            </a:r>
          </a:p>
          <a:p>
            <a:pPr lvl="1"/>
            <a:r>
              <a:rPr lang="en-US" dirty="0" smtClean="0"/>
              <a:t>Trust</a:t>
            </a:r>
          </a:p>
          <a:p>
            <a:pPr lvl="1"/>
            <a:r>
              <a:rPr lang="en-US" dirty="0" smtClean="0"/>
              <a:t>Anger</a:t>
            </a:r>
          </a:p>
          <a:p>
            <a:pPr lvl="1"/>
            <a:r>
              <a:rPr lang="en-US" dirty="0" smtClean="0"/>
              <a:t>Jealousy</a:t>
            </a:r>
          </a:p>
          <a:p>
            <a:pPr lvl="1"/>
            <a:r>
              <a:rPr lang="en-US" dirty="0" smtClean="0"/>
              <a:t>Bribery</a:t>
            </a:r>
          </a:p>
          <a:p>
            <a:pPr lvl="1"/>
            <a:r>
              <a:rPr lang="en-US" dirty="0" smtClean="0"/>
              <a:t>Secrecy</a:t>
            </a:r>
          </a:p>
          <a:p>
            <a:pPr lvl="1"/>
            <a:r>
              <a:rPr lang="en-US" dirty="0" smtClean="0"/>
              <a:t>Intimidation</a:t>
            </a:r>
          </a:p>
          <a:p>
            <a:pPr lvl="1"/>
            <a:r>
              <a:rPr lang="en-US" dirty="0" smtClean="0"/>
              <a:t>Flattery</a:t>
            </a:r>
          </a:p>
          <a:p>
            <a:pPr lvl="1"/>
            <a:r>
              <a:rPr lang="en-US" dirty="0" smtClean="0"/>
              <a:t>Insecurity</a:t>
            </a:r>
            <a:endParaRPr lang="en-US" dirty="0"/>
          </a:p>
        </p:txBody>
      </p:sp>
      <p:sp>
        <p:nvSpPr>
          <p:cNvPr id="3" name="Title 2"/>
          <p:cNvSpPr>
            <a:spLocks noGrp="1"/>
          </p:cNvSpPr>
          <p:nvPr>
            <p:ph type="title"/>
          </p:nvPr>
        </p:nvSpPr>
        <p:spPr/>
        <p:txBody>
          <a:bodyPr/>
          <a:lstStyle/>
          <a:p>
            <a:r>
              <a:rPr lang="en-US" dirty="0" smtClean="0"/>
              <a:t>Grooming Methods</a:t>
            </a:r>
            <a:endParaRPr lang="en-US" dirty="0"/>
          </a:p>
        </p:txBody>
      </p:sp>
      <p:pic>
        <p:nvPicPr>
          <p:cNvPr id="6146" name="Picture 2" descr="C:\Users\grojas\AppData\Local\Microsoft\Windows\Temporary Internet Files\Content.IE5\MM4HGUTH\MC9000980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829" y="3429000"/>
            <a:ext cx="1580083" cy="179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455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Grooming Methods</a:t>
            </a:r>
            <a:endParaRPr lang="en-US" dirty="0"/>
          </a:p>
        </p:txBody>
      </p:sp>
      <p:sp>
        <p:nvSpPr>
          <p:cNvPr id="4" name="Text Placeholder 3"/>
          <p:cNvSpPr>
            <a:spLocks noGrp="1"/>
          </p:cNvSpPr>
          <p:nvPr>
            <p:ph type="body" idx="1"/>
          </p:nvPr>
        </p:nvSpPr>
        <p:spPr>
          <a:xfrm>
            <a:off x="1051560" y="2240280"/>
            <a:ext cx="7101840" cy="658368"/>
          </a:xfrm>
        </p:spPr>
        <p:txBody>
          <a:bodyPr>
            <a:normAutofit/>
          </a:bodyPr>
          <a:lstStyle/>
          <a:p>
            <a:r>
              <a:rPr lang="en-US" sz="3500" b="1" dirty="0" smtClean="0"/>
              <a:t>Method #1~Trust</a:t>
            </a:r>
            <a:endParaRPr lang="en-US" sz="3500" b="1" dirty="0"/>
          </a:p>
        </p:txBody>
      </p:sp>
      <p:sp>
        <p:nvSpPr>
          <p:cNvPr id="5" name="Content Placeholder 4"/>
          <p:cNvSpPr>
            <a:spLocks noGrp="1"/>
          </p:cNvSpPr>
          <p:nvPr>
            <p:ph sz="half" idx="2"/>
          </p:nvPr>
        </p:nvSpPr>
        <p:spPr>
          <a:xfrm>
            <a:off x="688488" y="2947595"/>
            <a:ext cx="7617312" cy="3172968"/>
          </a:xfrm>
        </p:spPr>
        <p:txBody>
          <a:bodyPr/>
          <a:lstStyle/>
          <a:p>
            <a:r>
              <a:rPr lang="en-US" dirty="0" smtClean="0"/>
              <a:t>Victim is convinced groomer is the ONLY person in the world who can be trusted.</a:t>
            </a:r>
          </a:p>
          <a:p>
            <a:r>
              <a:rPr lang="en-US" dirty="0" smtClean="0"/>
              <a:t>Groomer claims victim is the most important person in their life and their world revolves around the victim.</a:t>
            </a:r>
          </a:p>
          <a:p>
            <a:r>
              <a:rPr lang="en-US" dirty="0" smtClean="0"/>
              <a:t>False trust is built on emphasizing how natural and safe their relationship is.</a:t>
            </a:r>
            <a:endParaRPr lang="en-US" dirty="0"/>
          </a:p>
        </p:txBody>
      </p:sp>
    </p:spTree>
    <p:extLst>
      <p:ext uri="{BB962C8B-B14F-4D97-AF65-F5344CB8AC3E}">
        <p14:creationId xmlns:p14="http://schemas.microsoft.com/office/powerpoint/2010/main" val="3868295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Grooming Methods</a:t>
            </a:r>
            <a:endParaRPr lang="en-US" dirty="0"/>
          </a:p>
        </p:txBody>
      </p:sp>
      <p:sp>
        <p:nvSpPr>
          <p:cNvPr id="5" name="Text Placeholder 4"/>
          <p:cNvSpPr>
            <a:spLocks noGrp="1"/>
          </p:cNvSpPr>
          <p:nvPr>
            <p:ph type="body" idx="1"/>
          </p:nvPr>
        </p:nvSpPr>
        <p:spPr>
          <a:xfrm>
            <a:off x="1051560" y="2240280"/>
            <a:ext cx="7330440" cy="658368"/>
          </a:xfrm>
        </p:spPr>
        <p:txBody>
          <a:bodyPr>
            <a:normAutofit/>
          </a:bodyPr>
          <a:lstStyle/>
          <a:p>
            <a:r>
              <a:rPr lang="en-US" sz="3500" b="1" dirty="0" smtClean="0"/>
              <a:t>Method #1~ Trust</a:t>
            </a:r>
            <a:endParaRPr lang="en-US" sz="3500" b="1" dirty="0"/>
          </a:p>
        </p:txBody>
      </p:sp>
      <p:sp>
        <p:nvSpPr>
          <p:cNvPr id="6" name="Content Placeholder 5"/>
          <p:cNvSpPr>
            <a:spLocks noGrp="1"/>
          </p:cNvSpPr>
          <p:nvPr>
            <p:ph sz="half" idx="2"/>
          </p:nvPr>
        </p:nvSpPr>
        <p:spPr>
          <a:xfrm>
            <a:off x="688488" y="2947594"/>
            <a:ext cx="7998312" cy="3453205"/>
          </a:xfrm>
        </p:spPr>
        <p:txBody>
          <a:bodyPr>
            <a:normAutofit/>
          </a:bodyPr>
          <a:lstStyle/>
          <a:p>
            <a:r>
              <a:rPr lang="en-US" dirty="0" smtClean="0"/>
              <a:t>Groomer buys gifts for the victim and protects him/her from others.</a:t>
            </a:r>
          </a:p>
          <a:p>
            <a:r>
              <a:rPr lang="en-US" dirty="0" smtClean="0"/>
              <a:t>Connects actions done for the victim as signs of true love.</a:t>
            </a:r>
          </a:p>
          <a:p>
            <a:pPr marL="0" indent="0">
              <a:buNone/>
            </a:pPr>
            <a:r>
              <a:rPr lang="en-US" dirty="0" smtClean="0"/>
              <a:t>Once the groomer has earned the victim’s trust and loyalty, the abuse is initiated in some form of sexual or illegal behavior. The victim is led to believe that the activities are a natural part of their relationship.</a:t>
            </a:r>
          </a:p>
          <a:p>
            <a:endParaRPr lang="en-US" dirty="0" smtClean="0"/>
          </a:p>
        </p:txBody>
      </p:sp>
    </p:spTree>
    <p:extLst>
      <p:ext uri="{BB962C8B-B14F-4D97-AF65-F5344CB8AC3E}">
        <p14:creationId xmlns:p14="http://schemas.microsoft.com/office/powerpoint/2010/main" val="1099024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Grooming Methods</a:t>
            </a:r>
            <a:endParaRPr lang="en-US" dirty="0"/>
          </a:p>
        </p:txBody>
      </p:sp>
      <p:sp>
        <p:nvSpPr>
          <p:cNvPr id="4" name="Text Placeholder 3"/>
          <p:cNvSpPr>
            <a:spLocks noGrp="1"/>
          </p:cNvSpPr>
          <p:nvPr>
            <p:ph type="body" idx="1"/>
          </p:nvPr>
        </p:nvSpPr>
        <p:spPr>
          <a:xfrm>
            <a:off x="1051560" y="2240280"/>
            <a:ext cx="6873240" cy="658368"/>
          </a:xfrm>
        </p:spPr>
        <p:txBody>
          <a:bodyPr>
            <a:normAutofit/>
          </a:bodyPr>
          <a:lstStyle/>
          <a:p>
            <a:r>
              <a:rPr lang="en-US" sz="3500" b="1" dirty="0" smtClean="0"/>
              <a:t>Method #2~ Anger</a:t>
            </a:r>
            <a:endParaRPr lang="en-US" sz="3500" b="1" dirty="0"/>
          </a:p>
        </p:txBody>
      </p:sp>
      <p:sp>
        <p:nvSpPr>
          <p:cNvPr id="5" name="Content Placeholder 4"/>
          <p:cNvSpPr>
            <a:spLocks noGrp="1"/>
          </p:cNvSpPr>
          <p:nvPr>
            <p:ph sz="half" idx="2"/>
          </p:nvPr>
        </p:nvSpPr>
        <p:spPr>
          <a:xfrm>
            <a:off x="688488" y="2947595"/>
            <a:ext cx="7541112" cy="3172968"/>
          </a:xfrm>
        </p:spPr>
        <p:txBody>
          <a:bodyPr/>
          <a:lstStyle/>
          <a:p>
            <a:r>
              <a:rPr lang="en-US" dirty="0" smtClean="0"/>
              <a:t>Often used to control. </a:t>
            </a:r>
          </a:p>
          <a:p>
            <a:r>
              <a:rPr lang="en-US" dirty="0" smtClean="0"/>
              <a:t>Leads to sex to “make things better.”</a:t>
            </a:r>
          </a:p>
          <a:p>
            <a:r>
              <a:rPr lang="en-US" dirty="0" smtClean="0"/>
              <a:t>Can be verbal or physical but always leads to the sexual act.</a:t>
            </a:r>
          </a:p>
          <a:p>
            <a:r>
              <a:rPr lang="en-US" dirty="0" smtClean="0"/>
              <a:t>Victim is usually blamed for the abuser’s anger.</a:t>
            </a:r>
          </a:p>
          <a:p>
            <a:r>
              <a:rPr lang="en-US" dirty="0" smtClean="0"/>
              <a:t>Becomes the major feature of an abusive relationship, equating sex with anger and control.</a:t>
            </a:r>
            <a:endParaRPr lang="en-US" dirty="0"/>
          </a:p>
        </p:txBody>
      </p:sp>
    </p:spTree>
    <p:extLst>
      <p:ext uri="{BB962C8B-B14F-4D97-AF65-F5344CB8AC3E}">
        <p14:creationId xmlns:p14="http://schemas.microsoft.com/office/powerpoint/2010/main" val="2580101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Grooming Methods</a:t>
            </a:r>
            <a:endParaRPr lang="en-US" dirty="0"/>
          </a:p>
        </p:txBody>
      </p:sp>
      <p:sp>
        <p:nvSpPr>
          <p:cNvPr id="4" name="Text Placeholder 3"/>
          <p:cNvSpPr>
            <a:spLocks noGrp="1"/>
          </p:cNvSpPr>
          <p:nvPr>
            <p:ph type="body" idx="1"/>
          </p:nvPr>
        </p:nvSpPr>
        <p:spPr>
          <a:xfrm>
            <a:off x="609600" y="2240280"/>
            <a:ext cx="7772400" cy="658368"/>
          </a:xfrm>
        </p:spPr>
        <p:txBody>
          <a:bodyPr>
            <a:normAutofit fontScale="92500"/>
          </a:bodyPr>
          <a:lstStyle/>
          <a:p>
            <a:r>
              <a:rPr lang="en-US" sz="3500" b="1" dirty="0" smtClean="0"/>
              <a:t>Method #3~ Jealousy &amp; Possessiveness</a:t>
            </a:r>
            <a:endParaRPr lang="en-US" sz="3500" b="1" dirty="0"/>
          </a:p>
        </p:txBody>
      </p:sp>
      <p:sp>
        <p:nvSpPr>
          <p:cNvPr id="5" name="Content Placeholder 4"/>
          <p:cNvSpPr>
            <a:spLocks noGrp="1"/>
          </p:cNvSpPr>
          <p:nvPr>
            <p:ph sz="half" idx="2"/>
          </p:nvPr>
        </p:nvSpPr>
        <p:spPr>
          <a:xfrm>
            <a:off x="688488" y="2947595"/>
            <a:ext cx="7541112" cy="3172968"/>
          </a:xfrm>
        </p:spPr>
        <p:txBody>
          <a:bodyPr/>
          <a:lstStyle/>
          <a:p>
            <a:r>
              <a:rPr lang="en-US" dirty="0" smtClean="0"/>
              <a:t>Groomer does not want to share the victim with anyone even family and friends.</a:t>
            </a:r>
          </a:p>
          <a:p>
            <a:r>
              <a:rPr lang="en-US" dirty="0" smtClean="0"/>
              <a:t>Victim is treated as an object.</a:t>
            </a:r>
          </a:p>
          <a:p>
            <a:r>
              <a:rPr lang="en-US" dirty="0" smtClean="0"/>
              <a:t>Feelings are not considered.</a:t>
            </a:r>
          </a:p>
          <a:p>
            <a:r>
              <a:rPr lang="en-US" dirty="0" smtClean="0"/>
              <a:t>Groomer may even want to know the victims thoughts and conversations.</a:t>
            </a:r>
            <a:endParaRPr lang="en-US" dirty="0"/>
          </a:p>
        </p:txBody>
      </p:sp>
    </p:spTree>
    <p:extLst>
      <p:ext uri="{BB962C8B-B14F-4D97-AF65-F5344CB8AC3E}">
        <p14:creationId xmlns:p14="http://schemas.microsoft.com/office/powerpoint/2010/main" val="4064648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were made to know and follow God in the way of goodness.</a:t>
            </a:r>
          </a:p>
          <a:p>
            <a:r>
              <a:rPr lang="en-US" dirty="0" smtClean="0"/>
              <a:t>Do what is right.</a:t>
            </a:r>
          </a:p>
          <a:p>
            <a:r>
              <a:rPr lang="en-US" dirty="0" smtClean="0"/>
              <a:t>Learn ways  to overcome tricks abusers use to mislead you.</a:t>
            </a:r>
          </a:p>
          <a:p>
            <a:r>
              <a:rPr lang="en-US" dirty="0" smtClean="0"/>
              <a:t>Develop tools to help recognize and respond to these tricks.</a:t>
            </a:r>
          </a:p>
          <a:p>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3643765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Grooming Methods</a:t>
            </a:r>
            <a:endParaRPr lang="en-US" dirty="0"/>
          </a:p>
        </p:txBody>
      </p:sp>
      <p:sp>
        <p:nvSpPr>
          <p:cNvPr id="4" name="Text Placeholder 3"/>
          <p:cNvSpPr>
            <a:spLocks noGrp="1"/>
          </p:cNvSpPr>
          <p:nvPr>
            <p:ph type="body" idx="1"/>
          </p:nvPr>
        </p:nvSpPr>
        <p:spPr>
          <a:xfrm>
            <a:off x="1051560" y="2240280"/>
            <a:ext cx="6873240" cy="658368"/>
          </a:xfrm>
        </p:spPr>
        <p:txBody>
          <a:bodyPr>
            <a:normAutofit/>
          </a:bodyPr>
          <a:lstStyle/>
          <a:p>
            <a:r>
              <a:rPr lang="en-US" sz="3500" b="1" dirty="0" smtClean="0"/>
              <a:t>Method #4~ Bribery</a:t>
            </a:r>
            <a:endParaRPr lang="en-US" sz="3500" b="1" dirty="0"/>
          </a:p>
        </p:txBody>
      </p:sp>
      <p:sp>
        <p:nvSpPr>
          <p:cNvPr id="5" name="Content Placeholder 4"/>
          <p:cNvSpPr>
            <a:spLocks noGrp="1"/>
          </p:cNvSpPr>
          <p:nvPr>
            <p:ph sz="half" idx="2"/>
          </p:nvPr>
        </p:nvSpPr>
        <p:spPr>
          <a:xfrm>
            <a:off x="688488" y="2947595"/>
            <a:ext cx="7541112" cy="3172968"/>
          </a:xfrm>
        </p:spPr>
        <p:txBody>
          <a:bodyPr/>
          <a:lstStyle/>
          <a:p>
            <a:r>
              <a:rPr lang="en-US" dirty="0" smtClean="0"/>
              <a:t>Groomers give gifts to their victims.</a:t>
            </a:r>
          </a:p>
          <a:p>
            <a:r>
              <a:rPr lang="en-US" dirty="0" smtClean="0"/>
              <a:t>They expressly intend to charm their victims into pleasing the groomer.</a:t>
            </a:r>
          </a:p>
          <a:p>
            <a:r>
              <a:rPr lang="en-US" dirty="0" smtClean="0"/>
              <a:t>Victim feels as though he/she needs to “pay back” in some fashion. </a:t>
            </a:r>
          </a:p>
          <a:p>
            <a:r>
              <a:rPr lang="en-US" dirty="0" smtClean="0"/>
              <a:t>Gifts and bribes are carefully chosen to further the relationship into a secret sexual connection.</a:t>
            </a:r>
            <a:endParaRPr lang="en-US" dirty="0"/>
          </a:p>
        </p:txBody>
      </p:sp>
    </p:spTree>
    <p:extLst>
      <p:ext uri="{BB962C8B-B14F-4D97-AF65-F5344CB8AC3E}">
        <p14:creationId xmlns:p14="http://schemas.microsoft.com/office/powerpoint/2010/main" val="4064648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Grooming Methods</a:t>
            </a:r>
            <a:endParaRPr lang="en-US" dirty="0"/>
          </a:p>
        </p:txBody>
      </p:sp>
      <p:sp>
        <p:nvSpPr>
          <p:cNvPr id="4" name="Text Placeholder 3"/>
          <p:cNvSpPr>
            <a:spLocks noGrp="1"/>
          </p:cNvSpPr>
          <p:nvPr>
            <p:ph type="body" idx="1"/>
          </p:nvPr>
        </p:nvSpPr>
        <p:spPr>
          <a:xfrm>
            <a:off x="1051560" y="2240280"/>
            <a:ext cx="6873240" cy="658368"/>
          </a:xfrm>
        </p:spPr>
        <p:txBody>
          <a:bodyPr>
            <a:normAutofit/>
          </a:bodyPr>
          <a:lstStyle/>
          <a:p>
            <a:r>
              <a:rPr lang="en-US" sz="3500" b="1" dirty="0" smtClean="0"/>
              <a:t>Method #5~ Secrecy</a:t>
            </a:r>
            <a:endParaRPr lang="en-US" sz="3500" b="1" dirty="0"/>
          </a:p>
        </p:txBody>
      </p:sp>
      <p:sp>
        <p:nvSpPr>
          <p:cNvPr id="5" name="Content Placeholder 4"/>
          <p:cNvSpPr>
            <a:spLocks noGrp="1"/>
          </p:cNvSpPr>
          <p:nvPr>
            <p:ph sz="half" idx="2"/>
          </p:nvPr>
        </p:nvSpPr>
        <p:spPr>
          <a:xfrm>
            <a:off x="688488" y="2947595"/>
            <a:ext cx="7541112" cy="3172968"/>
          </a:xfrm>
        </p:spPr>
        <p:txBody>
          <a:bodyPr/>
          <a:lstStyle/>
          <a:p>
            <a:r>
              <a:rPr lang="en-US" dirty="0" smtClean="0"/>
              <a:t>Once the groomer achieves full trust of the victim, leading to the participation of sexual behavior, the groomer persuades to keep their secret safe.</a:t>
            </a:r>
          </a:p>
          <a:p>
            <a:r>
              <a:rPr lang="en-US" dirty="0" smtClean="0"/>
              <a:t>If the victim resists, the groomer proceeds to threaten to tell and get the victim in trouble.</a:t>
            </a:r>
          </a:p>
          <a:p>
            <a:r>
              <a:rPr lang="en-US" dirty="0" smtClean="0"/>
              <a:t>Alternatively, the groomer may threaten to harm the victim’s family.</a:t>
            </a:r>
            <a:endParaRPr lang="en-US" dirty="0"/>
          </a:p>
        </p:txBody>
      </p:sp>
    </p:spTree>
    <p:extLst>
      <p:ext uri="{BB962C8B-B14F-4D97-AF65-F5344CB8AC3E}">
        <p14:creationId xmlns:p14="http://schemas.microsoft.com/office/powerpoint/2010/main" val="4064648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Grooming Methods</a:t>
            </a:r>
            <a:endParaRPr lang="en-US" dirty="0"/>
          </a:p>
        </p:txBody>
      </p:sp>
      <p:sp>
        <p:nvSpPr>
          <p:cNvPr id="4" name="Text Placeholder 3"/>
          <p:cNvSpPr>
            <a:spLocks noGrp="1"/>
          </p:cNvSpPr>
          <p:nvPr>
            <p:ph type="body" idx="1"/>
          </p:nvPr>
        </p:nvSpPr>
        <p:spPr>
          <a:xfrm>
            <a:off x="1051560" y="2240280"/>
            <a:ext cx="6873240" cy="658368"/>
          </a:xfrm>
        </p:spPr>
        <p:txBody>
          <a:bodyPr>
            <a:normAutofit/>
          </a:bodyPr>
          <a:lstStyle/>
          <a:p>
            <a:r>
              <a:rPr lang="en-US" sz="3500" b="1" dirty="0" smtClean="0"/>
              <a:t>Method #5~ Secrecy</a:t>
            </a:r>
            <a:endParaRPr lang="en-US" sz="3500" b="1" dirty="0"/>
          </a:p>
        </p:txBody>
      </p:sp>
      <p:sp>
        <p:nvSpPr>
          <p:cNvPr id="5" name="Content Placeholder 4"/>
          <p:cNvSpPr>
            <a:spLocks noGrp="1"/>
          </p:cNvSpPr>
          <p:nvPr>
            <p:ph sz="half" idx="2"/>
          </p:nvPr>
        </p:nvSpPr>
        <p:spPr>
          <a:xfrm>
            <a:off x="688488" y="2947594"/>
            <a:ext cx="7541112" cy="3758005"/>
          </a:xfrm>
        </p:spPr>
        <p:txBody>
          <a:bodyPr>
            <a:normAutofit/>
          </a:bodyPr>
          <a:lstStyle/>
          <a:p>
            <a:r>
              <a:rPr lang="en-US" dirty="0" smtClean="0"/>
              <a:t>The groomer assures the victim that the motive for sexual behavior is purely love. </a:t>
            </a:r>
          </a:p>
          <a:p>
            <a:r>
              <a:rPr lang="en-US" dirty="0" smtClean="0"/>
              <a:t>Groomer  tells victim that if others know about their relationship, they will not be free to love each other. </a:t>
            </a:r>
          </a:p>
          <a:p>
            <a:r>
              <a:rPr lang="en-US" dirty="0" smtClean="0"/>
              <a:t>Victims develop  a fear of the abuser and they continue to give into the abuser’s requests. </a:t>
            </a:r>
          </a:p>
          <a:p>
            <a:r>
              <a:rPr lang="en-US" dirty="0" smtClean="0"/>
              <a:t>Victims are then lead to feel hopeless and senseless.</a:t>
            </a:r>
          </a:p>
          <a:p>
            <a:endParaRPr lang="en-US" dirty="0"/>
          </a:p>
        </p:txBody>
      </p:sp>
    </p:spTree>
    <p:extLst>
      <p:ext uri="{BB962C8B-B14F-4D97-AF65-F5344CB8AC3E}">
        <p14:creationId xmlns:p14="http://schemas.microsoft.com/office/powerpoint/2010/main" val="3749693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Grooming Methods</a:t>
            </a:r>
            <a:endParaRPr lang="en-US" dirty="0"/>
          </a:p>
        </p:txBody>
      </p:sp>
      <p:sp>
        <p:nvSpPr>
          <p:cNvPr id="4" name="Text Placeholder 3"/>
          <p:cNvSpPr>
            <a:spLocks noGrp="1"/>
          </p:cNvSpPr>
          <p:nvPr>
            <p:ph type="body" idx="1"/>
          </p:nvPr>
        </p:nvSpPr>
        <p:spPr>
          <a:xfrm>
            <a:off x="1051560" y="2240280"/>
            <a:ext cx="6873240" cy="658368"/>
          </a:xfrm>
        </p:spPr>
        <p:txBody>
          <a:bodyPr>
            <a:normAutofit/>
          </a:bodyPr>
          <a:lstStyle/>
          <a:p>
            <a:r>
              <a:rPr lang="en-US" sz="3500" b="1" dirty="0" smtClean="0"/>
              <a:t>Method #6~ Intimidation</a:t>
            </a:r>
            <a:endParaRPr lang="en-US" sz="3500" b="1" dirty="0"/>
          </a:p>
        </p:txBody>
      </p:sp>
      <p:sp>
        <p:nvSpPr>
          <p:cNvPr id="5" name="Content Placeholder 4"/>
          <p:cNvSpPr>
            <a:spLocks noGrp="1"/>
          </p:cNvSpPr>
          <p:nvPr>
            <p:ph sz="half" idx="2"/>
          </p:nvPr>
        </p:nvSpPr>
        <p:spPr>
          <a:xfrm>
            <a:off x="533400" y="2947594"/>
            <a:ext cx="7924800" cy="3681805"/>
          </a:xfrm>
        </p:spPr>
        <p:txBody>
          <a:bodyPr>
            <a:normAutofit/>
          </a:bodyPr>
          <a:lstStyle/>
          <a:p>
            <a:r>
              <a:rPr lang="en-US" dirty="0" smtClean="0"/>
              <a:t>Consists of frightening, threatening or coercing victims into submission.</a:t>
            </a:r>
          </a:p>
          <a:p>
            <a:r>
              <a:rPr lang="en-US" dirty="0" smtClean="0"/>
              <a:t>Some forms of intimidation are:</a:t>
            </a:r>
          </a:p>
          <a:p>
            <a:pPr lvl="1"/>
            <a:r>
              <a:rPr lang="en-US" dirty="0" smtClean="0"/>
              <a:t>Glaring</a:t>
            </a:r>
          </a:p>
          <a:p>
            <a:pPr lvl="1"/>
            <a:r>
              <a:rPr lang="en-US" dirty="0" smtClean="0"/>
              <a:t>Staring</a:t>
            </a:r>
          </a:p>
          <a:p>
            <a:pPr lvl="1"/>
            <a:r>
              <a:rPr lang="en-US" dirty="0" smtClean="0"/>
              <a:t>Standing over the victim</a:t>
            </a:r>
          </a:p>
          <a:p>
            <a:pPr lvl="1"/>
            <a:r>
              <a:rPr lang="en-US" dirty="0" smtClean="0"/>
              <a:t>Hitting the palm of the hand</a:t>
            </a:r>
          </a:p>
          <a:p>
            <a:pPr lvl="1"/>
            <a:r>
              <a:rPr lang="en-US" dirty="0" smtClean="0"/>
              <a:t>Grabbing </a:t>
            </a:r>
          </a:p>
          <a:p>
            <a:pPr marL="411480" lvl="1" indent="0">
              <a:buNone/>
            </a:pPr>
            <a:r>
              <a:rPr lang="en-US" dirty="0" smtClean="0"/>
              <a:t>These force the victim to acknowledge the power of the abuser.</a:t>
            </a:r>
            <a:endParaRPr lang="en-US" dirty="0"/>
          </a:p>
        </p:txBody>
      </p:sp>
    </p:spTree>
    <p:extLst>
      <p:ext uri="{BB962C8B-B14F-4D97-AF65-F5344CB8AC3E}">
        <p14:creationId xmlns:p14="http://schemas.microsoft.com/office/powerpoint/2010/main" val="3749693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Grooming Methods</a:t>
            </a:r>
            <a:endParaRPr lang="en-US" dirty="0"/>
          </a:p>
        </p:txBody>
      </p:sp>
      <p:sp>
        <p:nvSpPr>
          <p:cNvPr id="4" name="Text Placeholder 3"/>
          <p:cNvSpPr>
            <a:spLocks noGrp="1"/>
          </p:cNvSpPr>
          <p:nvPr>
            <p:ph type="body" idx="1"/>
          </p:nvPr>
        </p:nvSpPr>
        <p:spPr>
          <a:xfrm>
            <a:off x="1051560" y="2240280"/>
            <a:ext cx="6873240" cy="658368"/>
          </a:xfrm>
        </p:spPr>
        <p:txBody>
          <a:bodyPr>
            <a:normAutofit/>
          </a:bodyPr>
          <a:lstStyle/>
          <a:p>
            <a:r>
              <a:rPr lang="en-US" sz="3500" b="1" dirty="0" smtClean="0"/>
              <a:t>Method #7~ Flattery</a:t>
            </a:r>
            <a:endParaRPr lang="en-US" sz="3500" b="1" dirty="0"/>
          </a:p>
        </p:txBody>
      </p:sp>
      <p:sp>
        <p:nvSpPr>
          <p:cNvPr id="5" name="Content Placeholder 4"/>
          <p:cNvSpPr>
            <a:spLocks noGrp="1"/>
          </p:cNvSpPr>
          <p:nvPr>
            <p:ph sz="half" idx="2"/>
          </p:nvPr>
        </p:nvSpPr>
        <p:spPr>
          <a:xfrm>
            <a:off x="688488" y="2947595"/>
            <a:ext cx="7541112" cy="3172968"/>
          </a:xfrm>
        </p:spPr>
        <p:txBody>
          <a:bodyPr/>
          <a:lstStyle/>
          <a:p>
            <a:r>
              <a:rPr lang="en-US" dirty="0" smtClean="0"/>
              <a:t>Emotional groomers know how to impress others and appear trustworthy.</a:t>
            </a:r>
          </a:p>
          <a:p>
            <a:r>
              <a:rPr lang="en-US" dirty="0" smtClean="0"/>
              <a:t>They tend to exaggerate compliments in order to get what they want. </a:t>
            </a:r>
          </a:p>
          <a:p>
            <a:r>
              <a:rPr lang="en-US" dirty="0" smtClean="0"/>
              <a:t>Flattery towards </a:t>
            </a:r>
            <a:r>
              <a:rPr lang="en-US" smtClean="0"/>
              <a:t>a victim </a:t>
            </a:r>
            <a:r>
              <a:rPr lang="en-US" dirty="0" smtClean="0"/>
              <a:t>is considered to be sexually suggestive.</a:t>
            </a:r>
          </a:p>
          <a:p>
            <a:r>
              <a:rPr lang="en-US" dirty="0" smtClean="0"/>
              <a:t>Flatter is not praise.</a:t>
            </a:r>
            <a:endParaRPr lang="en-US" dirty="0"/>
          </a:p>
        </p:txBody>
      </p:sp>
    </p:spTree>
    <p:extLst>
      <p:ext uri="{BB962C8B-B14F-4D97-AF65-F5344CB8AC3E}">
        <p14:creationId xmlns:p14="http://schemas.microsoft.com/office/powerpoint/2010/main" val="3749693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Grooming Methods</a:t>
            </a:r>
            <a:endParaRPr lang="en-US" dirty="0"/>
          </a:p>
        </p:txBody>
      </p:sp>
      <p:sp>
        <p:nvSpPr>
          <p:cNvPr id="4" name="Text Placeholder 3"/>
          <p:cNvSpPr>
            <a:spLocks noGrp="1"/>
          </p:cNvSpPr>
          <p:nvPr>
            <p:ph type="body" idx="1"/>
          </p:nvPr>
        </p:nvSpPr>
        <p:spPr>
          <a:xfrm>
            <a:off x="1051560" y="2240280"/>
            <a:ext cx="6873240" cy="658368"/>
          </a:xfrm>
        </p:spPr>
        <p:txBody>
          <a:bodyPr>
            <a:normAutofit/>
          </a:bodyPr>
          <a:lstStyle/>
          <a:p>
            <a:r>
              <a:rPr lang="en-US" sz="3500" b="1" dirty="0" smtClean="0"/>
              <a:t>Method #7~ Flattery</a:t>
            </a:r>
            <a:endParaRPr lang="en-US" sz="3500" b="1" dirty="0"/>
          </a:p>
        </p:txBody>
      </p:sp>
      <p:sp>
        <p:nvSpPr>
          <p:cNvPr id="5" name="Content Placeholder 4"/>
          <p:cNvSpPr>
            <a:spLocks noGrp="1"/>
          </p:cNvSpPr>
          <p:nvPr>
            <p:ph sz="half" idx="2"/>
          </p:nvPr>
        </p:nvSpPr>
        <p:spPr>
          <a:xfrm>
            <a:off x="688488" y="2947595"/>
            <a:ext cx="7541112" cy="3172968"/>
          </a:xfrm>
        </p:spPr>
        <p:txBody>
          <a:bodyPr/>
          <a:lstStyle/>
          <a:p>
            <a:r>
              <a:rPr lang="en-US" dirty="0" smtClean="0"/>
              <a:t>Praise demonstrates approval and/or admiration towards an achievement or accomplishment.</a:t>
            </a:r>
          </a:p>
          <a:p>
            <a:pPr marL="0" indent="0">
              <a:buNone/>
            </a:pPr>
            <a:endParaRPr lang="en-US" dirty="0" smtClean="0"/>
          </a:p>
          <a:p>
            <a:r>
              <a:rPr lang="en-US" dirty="0" smtClean="0"/>
              <a:t>Flattery is insincere; and this is geared towards an unrelated action or deed. </a:t>
            </a:r>
            <a:endParaRPr lang="en-US" dirty="0"/>
          </a:p>
        </p:txBody>
      </p:sp>
    </p:spTree>
    <p:extLst>
      <p:ext uri="{BB962C8B-B14F-4D97-AF65-F5344CB8AC3E}">
        <p14:creationId xmlns:p14="http://schemas.microsoft.com/office/powerpoint/2010/main" val="2988165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Grooming Methods</a:t>
            </a:r>
            <a:endParaRPr lang="en-US" dirty="0"/>
          </a:p>
        </p:txBody>
      </p:sp>
      <p:sp>
        <p:nvSpPr>
          <p:cNvPr id="4" name="Text Placeholder 3"/>
          <p:cNvSpPr>
            <a:spLocks noGrp="1"/>
          </p:cNvSpPr>
          <p:nvPr>
            <p:ph type="body" idx="1"/>
          </p:nvPr>
        </p:nvSpPr>
        <p:spPr>
          <a:xfrm>
            <a:off x="1051560" y="2240280"/>
            <a:ext cx="6873240" cy="658368"/>
          </a:xfrm>
        </p:spPr>
        <p:txBody>
          <a:bodyPr>
            <a:normAutofit/>
          </a:bodyPr>
          <a:lstStyle/>
          <a:p>
            <a:r>
              <a:rPr lang="en-US" sz="3500" b="1" dirty="0" smtClean="0"/>
              <a:t>Method #8~ Insecurity</a:t>
            </a:r>
            <a:endParaRPr lang="en-US" sz="3500" b="1" dirty="0"/>
          </a:p>
        </p:txBody>
      </p:sp>
      <p:sp>
        <p:nvSpPr>
          <p:cNvPr id="5" name="Content Placeholder 4"/>
          <p:cNvSpPr>
            <a:spLocks noGrp="1"/>
          </p:cNvSpPr>
          <p:nvPr>
            <p:ph sz="half" idx="2"/>
          </p:nvPr>
        </p:nvSpPr>
        <p:spPr>
          <a:xfrm>
            <a:off x="688488" y="2947595"/>
            <a:ext cx="7541112" cy="3172968"/>
          </a:xfrm>
        </p:spPr>
        <p:txBody>
          <a:bodyPr/>
          <a:lstStyle/>
          <a:p>
            <a:r>
              <a:rPr lang="en-US" dirty="0" smtClean="0"/>
              <a:t>Groomer needs constant reassurance of the victim’s love and loyalty.</a:t>
            </a:r>
          </a:p>
          <a:p>
            <a:r>
              <a:rPr lang="en-US" dirty="0" smtClean="0"/>
              <a:t>Abusers will seek proof of victim’s love.</a:t>
            </a:r>
          </a:p>
          <a:p>
            <a:r>
              <a:rPr lang="en-US" dirty="0" smtClean="0"/>
              <a:t>Sympathy is used by the groomer to obtain forgiveness from the victim.</a:t>
            </a:r>
          </a:p>
          <a:p>
            <a:r>
              <a:rPr lang="en-US" dirty="0" smtClean="0"/>
              <a:t>False claims of concern are given in excuse for bad treatment towards the victim.</a:t>
            </a:r>
          </a:p>
          <a:p>
            <a:endParaRPr lang="en-US" dirty="0" smtClean="0"/>
          </a:p>
        </p:txBody>
      </p:sp>
    </p:spTree>
    <p:extLst>
      <p:ext uri="{BB962C8B-B14F-4D97-AF65-F5344CB8AC3E}">
        <p14:creationId xmlns:p14="http://schemas.microsoft.com/office/powerpoint/2010/main" val="2988165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Grooming Methods</a:t>
            </a:r>
            <a:endParaRPr lang="en-US" dirty="0"/>
          </a:p>
        </p:txBody>
      </p:sp>
      <p:sp>
        <p:nvSpPr>
          <p:cNvPr id="4" name="Text Placeholder 3"/>
          <p:cNvSpPr>
            <a:spLocks noGrp="1"/>
          </p:cNvSpPr>
          <p:nvPr>
            <p:ph type="body" idx="1"/>
          </p:nvPr>
        </p:nvSpPr>
        <p:spPr>
          <a:xfrm>
            <a:off x="1051560" y="2240280"/>
            <a:ext cx="6873240" cy="658368"/>
          </a:xfrm>
        </p:spPr>
        <p:txBody>
          <a:bodyPr>
            <a:normAutofit/>
          </a:bodyPr>
          <a:lstStyle/>
          <a:p>
            <a:r>
              <a:rPr lang="en-US" sz="3500" b="1" dirty="0" smtClean="0"/>
              <a:t>Method #8~ Insecurity</a:t>
            </a:r>
            <a:endParaRPr lang="en-US" sz="3500" b="1" dirty="0"/>
          </a:p>
        </p:txBody>
      </p:sp>
      <p:sp>
        <p:nvSpPr>
          <p:cNvPr id="5" name="Content Placeholder 4"/>
          <p:cNvSpPr>
            <a:spLocks noGrp="1"/>
          </p:cNvSpPr>
          <p:nvPr>
            <p:ph sz="half" idx="2"/>
          </p:nvPr>
        </p:nvSpPr>
        <p:spPr>
          <a:xfrm>
            <a:off x="688488" y="2947595"/>
            <a:ext cx="7541112" cy="3172968"/>
          </a:xfrm>
        </p:spPr>
        <p:txBody>
          <a:bodyPr/>
          <a:lstStyle/>
          <a:p>
            <a:r>
              <a:rPr lang="en-US" dirty="0" smtClean="0"/>
              <a:t>Groomer’s will instill further insecurity into their victim’s by telling them that he/she is unlovable by anyone outside of the abuser.  Thus, feeding on the victim’s own sense of insecurity.</a:t>
            </a:r>
            <a:endParaRPr lang="en-US" dirty="0"/>
          </a:p>
        </p:txBody>
      </p:sp>
    </p:spTree>
    <p:extLst>
      <p:ext uri="{BB962C8B-B14F-4D97-AF65-F5344CB8AC3E}">
        <p14:creationId xmlns:p14="http://schemas.microsoft.com/office/powerpoint/2010/main" val="2988165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4" name="Content Placeholder 3"/>
          <p:cNvSpPr>
            <a:spLocks noGrp="1"/>
          </p:cNvSpPr>
          <p:nvPr>
            <p:ph sz="half" idx="2"/>
          </p:nvPr>
        </p:nvSpPr>
        <p:spPr>
          <a:xfrm>
            <a:off x="304800" y="2438400"/>
            <a:ext cx="8686800" cy="4191000"/>
          </a:xfrm>
        </p:spPr>
        <p:txBody>
          <a:bodyPr>
            <a:normAutofit/>
          </a:bodyPr>
          <a:lstStyle/>
          <a:p>
            <a:r>
              <a:rPr lang="en-US" dirty="0" smtClean="0"/>
              <a:t>It is not acceptable for someone to offer money, favors, gifts to try to entice you to do things that you know are wrong. </a:t>
            </a:r>
          </a:p>
          <a:p>
            <a:r>
              <a:rPr lang="en-US" dirty="0" smtClean="0"/>
              <a:t>When an abuser:</a:t>
            </a:r>
          </a:p>
          <a:p>
            <a:pPr lvl="1"/>
            <a:r>
              <a:rPr lang="en-US" dirty="0" smtClean="0"/>
              <a:t> Manipulates you</a:t>
            </a:r>
          </a:p>
          <a:p>
            <a:pPr lvl="1"/>
            <a:r>
              <a:rPr lang="en-US" dirty="0"/>
              <a:t>U</a:t>
            </a:r>
            <a:r>
              <a:rPr lang="en-US" dirty="0" smtClean="0"/>
              <a:t>ses physical force</a:t>
            </a:r>
          </a:p>
          <a:p>
            <a:pPr lvl="1"/>
            <a:r>
              <a:rPr lang="en-US" dirty="0" smtClean="0"/>
              <a:t>Threatens you or people you care for</a:t>
            </a:r>
          </a:p>
          <a:p>
            <a:pPr lvl="1"/>
            <a:r>
              <a:rPr lang="en-US" dirty="0" smtClean="0"/>
              <a:t>Makes you do things that make you feel uncomfortable and/or leaves you feeling bad about yourself.</a:t>
            </a:r>
          </a:p>
          <a:p>
            <a:pPr marL="411480" lvl="1" indent="0">
              <a:buNone/>
            </a:pPr>
            <a:r>
              <a:rPr lang="en-US" dirty="0" smtClean="0"/>
              <a:t>Their behavior is WRONG! What they have done is NOT your fault!</a:t>
            </a:r>
          </a:p>
          <a:p>
            <a:pPr marL="411480" lvl="1" indent="0">
              <a:buNone/>
            </a:pPr>
            <a:r>
              <a:rPr lang="en-US" dirty="0" smtClean="0"/>
              <a:t>Sexual abuse is against the law. No matter what you did, </a:t>
            </a:r>
            <a:r>
              <a:rPr lang="en-US" b="1" u="sng" dirty="0" smtClean="0"/>
              <a:t>report and get help.</a:t>
            </a:r>
            <a:endParaRPr lang="en-US" b="1" u="sng" dirty="0"/>
          </a:p>
        </p:txBody>
      </p:sp>
    </p:spTree>
    <p:extLst>
      <p:ext uri="{BB962C8B-B14F-4D97-AF65-F5344CB8AC3E}">
        <p14:creationId xmlns:p14="http://schemas.microsoft.com/office/powerpoint/2010/main" val="3719932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Users\grojas\AppData\Local\Microsoft\Windows\Temporary Internet Files\Content.IE5\MXFSGG5W\MC90015154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816" y="1219200"/>
            <a:ext cx="4419600" cy="448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9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grojas\AppData\Local\Microsoft\Windows\Temporary Internet Files\Content.IE5\MM4HGUTH\MP9004012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1280" y="1868424"/>
            <a:ext cx="3901440"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468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987553" cy="4304853"/>
          </a:xfrm>
        </p:spPr>
        <p:txBody>
          <a:bodyPr>
            <a:normAutofit/>
          </a:bodyPr>
          <a:lstStyle/>
          <a:p>
            <a:r>
              <a:rPr lang="en-US" dirty="0" smtClean="0"/>
              <a:t>Groomers desensitize their victims so they can no longer tell right from wrong. </a:t>
            </a:r>
          </a:p>
          <a:p>
            <a:r>
              <a:rPr lang="en-US" dirty="0" smtClean="0"/>
              <a:t>They use guilt, fear and embarrassment to control their victims and keep them from reporting their abuse.</a:t>
            </a:r>
          </a:p>
          <a:p>
            <a:r>
              <a:rPr lang="en-US" dirty="0" smtClean="0"/>
              <a:t>Groomers manipulate their victims. Seek help from an adult who can protect you from the abusers harm.</a:t>
            </a:r>
          </a:p>
          <a:p>
            <a:r>
              <a:rPr lang="en-US" dirty="0" smtClean="0"/>
              <a:t>Abuser threats are empty. They fear being exposed and caught. Break off the abusive relationship despite the abusers attempt to control you. </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Key Learning</a:t>
            </a:r>
            <a:endParaRPr lang="en-US" dirty="0"/>
          </a:p>
        </p:txBody>
      </p:sp>
    </p:spTree>
    <p:extLst>
      <p:ext uri="{BB962C8B-B14F-4D97-AF65-F5344CB8AC3E}">
        <p14:creationId xmlns:p14="http://schemas.microsoft.com/office/powerpoint/2010/main" val="1603729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Abuse is illegal, reach out to your parents or a trusted adult or organization and seek the legal and emotional help you need. </a:t>
            </a:r>
          </a:p>
          <a:p>
            <a:r>
              <a:rPr lang="en-US" dirty="0" smtClean="0"/>
              <a:t>Never meet one on one with the abuser, even for one last time. They may try to control or harm you.</a:t>
            </a:r>
          </a:p>
          <a:p>
            <a:r>
              <a:rPr lang="en-US" dirty="0" smtClean="0"/>
              <a:t>Even </a:t>
            </a:r>
            <a:r>
              <a:rPr lang="en-US" dirty="0"/>
              <a:t>if an abuser convinces you to do something that later you regret or recognize was wrong, do not be afraid to go to your parents or an adult who can help you</a:t>
            </a:r>
            <a:r>
              <a:rPr lang="en-US" dirty="0" smtClean="0"/>
              <a:t>. </a:t>
            </a:r>
            <a:endParaRPr lang="en-US" dirty="0"/>
          </a:p>
        </p:txBody>
      </p:sp>
      <p:sp>
        <p:nvSpPr>
          <p:cNvPr id="3" name="Title 2"/>
          <p:cNvSpPr>
            <a:spLocks noGrp="1"/>
          </p:cNvSpPr>
          <p:nvPr>
            <p:ph type="title"/>
          </p:nvPr>
        </p:nvSpPr>
        <p:spPr/>
        <p:txBody>
          <a:bodyPr/>
          <a:lstStyle/>
          <a:p>
            <a:r>
              <a:rPr lang="en-US" dirty="0" smtClean="0"/>
              <a:t>Get Help</a:t>
            </a:r>
            <a:endParaRPr lang="en-US" dirty="0"/>
          </a:p>
        </p:txBody>
      </p:sp>
    </p:spTree>
    <p:extLst>
      <p:ext uri="{BB962C8B-B14F-4D97-AF65-F5344CB8AC3E}">
        <p14:creationId xmlns:p14="http://schemas.microsoft.com/office/powerpoint/2010/main" val="2197069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endParaRPr lang="en-US" dirty="0"/>
          </a:p>
          <a:p>
            <a:endParaRPr lang="en-US" dirty="0" smtClean="0"/>
          </a:p>
          <a:p>
            <a:endParaRPr lang="en-US" dirty="0"/>
          </a:p>
          <a:p>
            <a:endParaRPr lang="en-US" dirty="0" smtClean="0"/>
          </a:p>
          <a:p>
            <a:r>
              <a:rPr lang="en-US" dirty="0" smtClean="0"/>
              <a:t>This presentation was created with permission by using the Archdiocese of Galveston-Houston’s Sacred and Safe Lesson Plans.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2281195"/>
            <a:ext cx="1607500" cy="1918716"/>
          </a:xfrm>
          <a:prstGeom prst="rect">
            <a:avLst/>
          </a:prstGeom>
        </p:spPr>
      </p:pic>
    </p:spTree>
    <p:extLst>
      <p:ext uri="{BB962C8B-B14F-4D97-AF65-F5344CB8AC3E}">
        <p14:creationId xmlns:p14="http://schemas.microsoft.com/office/powerpoint/2010/main" val="48539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Boundaries are rules that govern relationships.</a:t>
            </a:r>
          </a:p>
          <a:p>
            <a:r>
              <a:rPr lang="en-US" dirty="0" smtClean="0"/>
              <a:t>They define appropriate behavior in thoughts, feelings, or touch.</a:t>
            </a:r>
          </a:p>
          <a:p>
            <a:r>
              <a:rPr lang="en-US" dirty="0" smtClean="0"/>
              <a:t>Boundaries keep people feeling safe and secure ensuring trust for healthy relationships to develop. </a:t>
            </a:r>
          </a:p>
          <a:p>
            <a:r>
              <a:rPr lang="en-US" dirty="0" smtClean="0"/>
              <a:t>Personal or external aspects of life demand some form of boundary. </a:t>
            </a:r>
          </a:p>
          <a:p>
            <a:endParaRPr lang="en-US" dirty="0" smtClean="0"/>
          </a:p>
        </p:txBody>
      </p:sp>
      <p:sp>
        <p:nvSpPr>
          <p:cNvPr id="3" name="Title 2"/>
          <p:cNvSpPr>
            <a:spLocks noGrp="1"/>
          </p:cNvSpPr>
          <p:nvPr>
            <p:ph type="title"/>
          </p:nvPr>
        </p:nvSpPr>
        <p:spPr/>
        <p:txBody>
          <a:bodyPr/>
          <a:lstStyle/>
          <a:p>
            <a:r>
              <a:rPr lang="en-US" dirty="0" smtClean="0"/>
              <a:t>Healthy Boundaries </a:t>
            </a:r>
            <a:endParaRPr lang="en-US" dirty="0"/>
          </a:p>
        </p:txBody>
      </p:sp>
    </p:spTree>
    <p:extLst>
      <p:ext uri="{BB962C8B-B14F-4D97-AF65-F5344CB8AC3E}">
        <p14:creationId xmlns:p14="http://schemas.microsoft.com/office/powerpoint/2010/main" val="2886314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Different types of relationships call for written and unwritten rules for boundaries.</a:t>
            </a:r>
          </a:p>
          <a:p>
            <a:pPr marL="0" indent="0">
              <a:buNone/>
            </a:pPr>
            <a:endParaRPr lang="en-US" dirty="0" smtClean="0"/>
          </a:p>
          <a:p>
            <a:r>
              <a:rPr lang="en-US" dirty="0" smtClean="0"/>
              <a:t>Two major categories of relationships are:</a:t>
            </a:r>
          </a:p>
          <a:p>
            <a:endParaRPr lang="en-US" dirty="0" smtClean="0"/>
          </a:p>
          <a:p>
            <a:pPr lvl="1" algn="ctr"/>
            <a:r>
              <a:rPr lang="en-US" dirty="0" smtClean="0"/>
              <a:t>Casual </a:t>
            </a:r>
            <a:br>
              <a:rPr lang="en-US" dirty="0" smtClean="0"/>
            </a:br>
            <a:endParaRPr lang="en-US" dirty="0" smtClean="0"/>
          </a:p>
          <a:p>
            <a:pPr lvl="1" algn="ctr"/>
            <a:r>
              <a:rPr lang="en-US" dirty="0" smtClean="0"/>
              <a:t>Close</a:t>
            </a:r>
          </a:p>
        </p:txBody>
      </p:sp>
      <p:sp>
        <p:nvSpPr>
          <p:cNvPr id="3" name="Title 2"/>
          <p:cNvSpPr>
            <a:spLocks noGrp="1"/>
          </p:cNvSpPr>
          <p:nvPr>
            <p:ph type="title"/>
          </p:nvPr>
        </p:nvSpPr>
        <p:spPr/>
        <p:txBody>
          <a:bodyPr/>
          <a:lstStyle/>
          <a:p>
            <a:r>
              <a:rPr lang="en-US" dirty="0" smtClean="0"/>
              <a:t>Healthy Boundaries</a:t>
            </a:r>
            <a:endParaRPr lang="en-US" dirty="0"/>
          </a:p>
        </p:txBody>
      </p:sp>
    </p:spTree>
    <p:extLst>
      <p:ext uri="{BB962C8B-B14F-4D97-AF65-F5344CB8AC3E}">
        <p14:creationId xmlns:p14="http://schemas.microsoft.com/office/powerpoint/2010/main" val="96878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rojas\AppData\Local\Microsoft\Windows\Temporary Internet Files\Content.IE5\MM4HGUTH\MC9001976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1897" y="1715631"/>
            <a:ext cx="3760206" cy="342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15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Casual Relationships</a:t>
            </a:r>
            <a:endParaRPr lang="en-US" dirty="0"/>
          </a:p>
        </p:txBody>
      </p:sp>
      <p:sp>
        <p:nvSpPr>
          <p:cNvPr id="4" name="Content Placeholder 3"/>
          <p:cNvSpPr>
            <a:spLocks noGrp="1"/>
          </p:cNvSpPr>
          <p:nvPr>
            <p:ph sz="quarter" idx="13"/>
          </p:nvPr>
        </p:nvSpPr>
        <p:spPr>
          <a:xfrm>
            <a:off x="685800" y="2240280"/>
            <a:ext cx="3803904" cy="4465320"/>
          </a:xfrm>
        </p:spPr>
        <p:txBody>
          <a:bodyPr>
            <a:normAutofit/>
          </a:bodyPr>
          <a:lstStyle/>
          <a:p>
            <a:r>
              <a:rPr lang="en-US" dirty="0" smtClean="0"/>
              <a:t>Acquaintances, people you know or recognize and share common activities such as sports or schoolwork. </a:t>
            </a:r>
          </a:p>
          <a:p>
            <a:r>
              <a:rPr lang="en-US" dirty="0" smtClean="0"/>
              <a:t>Such casual relationships could be neighbors, classmates, teammates, people you work with or your parent’s friends, etc.</a:t>
            </a:r>
            <a:endParaRPr lang="en-US" dirty="0"/>
          </a:p>
        </p:txBody>
      </p:sp>
      <p:sp>
        <p:nvSpPr>
          <p:cNvPr id="5" name="Content Placeholder 4"/>
          <p:cNvSpPr>
            <a:spLocks noGrp="1"/>
          </p:cNvSpPr>
          <p:nvPr>
            <p:ph sz="quarter" idx="14"/>
          </p:nvPr>
        </p:nvSpPr>
        <p:spPr>
          <a:xfrm>
            <a:off x="4645150" y="2240280"/>
            <a:ext cx="4194049" cy="4236720"/>
          </a:xfrm>
        </p:spPr>
        <p:txBody>
          <a:bodyPr/>
          <a:lstStyle/>
          <a:p>
            <a:r>
              <a:rPr lang="en-US" dirty="0" smtClean="0"/>
              <a:t>Casual relationships normally would NOT share knowledge or feelings about personal aspects of each other’s lives. </a:t>
            </a:r>
            <a:endParaRPr lang="en-US" dirty="0"/>
          </a:p>
        </p:txBody>
      </p:sp>
    </p:spTree>
    <p:extLst>
      <p:ext uri="{BB962C8B-B14F-4D97-AF65-F5344CB8AC3E}">
        <p14:creationId xmlns:p14="http://schemas.microsoft.com/office/powerpoint/2010/main" val="3578883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rojas\AppData\Local\Microsoft\Windows\Temporary Internet Files\Content.IE5\MXFSGG5W\MP9004230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56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Close Relationships </a:t>
            </a:r>
            <a:endParaRPr lang="en-US" dirty="0"/>
          </a:p>
        </p:txBody>
      </p:sp>
      <p:sp>
        <p:nvSpPr>
          <p:cNvPr id="5" name="Content Placeholder 4"/>
          <p:cNvSpPr>
            <a:spLocks noGrp="1"/>
          </p:cNvSpPr>
          <p:nvPr>
            <p:ph sz="half" idx="2"/>
          </p:nvPr>
        </p:nvSpPr>
        <p:spPr>
          <a:xfrm>
            <a:off x="688488" y="2209800"/>
            <a:ext cx="3803904" cy="3910763"/>
          </a:xfrm>
        </p:spPr>
        <p:txBody>
          <a:bodyPr/>
          <a:lstStyle/>
          <a:p>
            <a:r>
              <a:rPr lang="en-US" dirty="0" smtClean="0"/>
              <a:t> Some Family Members and Best Friends.</a:t>
            </a:r>
            <a:endParaRPr lang="en-US" dirty="0"/>
          </a:p>
          <a:p>
            <a:r>
              <a:rPr lang="en-US" dirty="0" smtClean="0"/>
              <a:t>People you spend a lot of time with. </a:t>
            </a:r>
          </a:p>
          <a:p>
            <a:r>
              <a:rPr lang="en-US" dirty="0" smtClean="0"/>
              <a:t>People who know and accept you for who you are. </a:t>
            </a:r>
          </a:p>
        </p:txBody>
      </p:sp>
      <p:sp>
        <p:nvSpPr>
          <p:cNvPr id="7" name="Content Placeholder 6"/>
          <p:cNvSpPr>
            <a:spLocks noGrp="1"/>
          </p:cNvSpPr>
          <p:nvPr>
            <p:ph sz="quarter" idx="4"/>
          </p:nvPr>
        </p:nvSpPr>
        <p:spPr>
          <a:xfrm>
            <a:off x="4645026" y="2133600"/>
            <a:ext cx="3799728" cy="3983736"/>
          </a:xfrm>
        </p:spPr>
        <p:txBody>
          <a:bodyPr>
            <a:normAutofit/>
          </a:bodyPr>
          <a:lstStyle/>
          <a:p>
            <a:r>
              <a:rPr lang="en-US" dirty="0" smtClean="0"/>
              <a:t>People who allow you to share personal thoughts, hopes and feelings.</a:t>
            </a:r>
          </a:p>
          <a:p>
            <a:r>
              <a:rPr lang="en-US" dirty="0" smtClean="0"/>
              <a:t>Are built over a longer period of time and most likely include trust, respect, caring, support and constructive criticism.</a:t>
            </a:r>
            <a:endParaRPr lang="en-US" dirty="0"/>
          </a:p>
          <a:p>
            <a:endParaRPr lang="en-US" dirty="0"/>
          </a:p>
        </p:txBody>
      </p:sp>
    </p:spTree>
    <p:extLst>
      <p:ext uri="{BB962C8B-B14F-4D97-AF65-F5344CB8AC3E}">
        <p14:creationId xmlns:p14="http://schemas.microsoft.com/office/powerpoint/2010/main" val="1933596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828</TotalTime>
  <Words>3465</Words>
  <Application>Microsoft Office PowerPoint</Application>
  <PresentationFormat>On-screen Show (4:3)</PresentationFormat>
  <Paragraphs>230</Paragraphs>
  <Slides>32</Slides>
  <Notes>24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Hardcover</vt:lpstr>
      <vt:lpstr>Diocese of San Diego</vt:lpstr>
      <vt:lpstr>Introduction</vt:lpstr>
      <vt:lpstr>PowerPoint Presentation</vt:lpstr>
      <vt:lpstr>Healthy Boundaries </vt:lpstr>
      <vt:lpstr>Healthy Boundaries</vt:lpstr>
      <vt:lpstr>PowerPoint Presentation</vt:lpstr>
      <vt:lpstr>Casual Relationships</vt:lpstr>
      <vt:lpstr>PowerPoint Presentation</vt:lpstr>
      <vt:lpstr>Close Relationships </vt:lpstr>
      <vt:lpstr>PowerPoint Presentation</vt:lpstr>
      <vt:lpstr>Summary</vt:lpstr>
      <vt:lpstr>Things go be aware of</vt:lpstr>
      <vt:lpstr>PowerPoint Presentation</vt:lpstr>
      <vt:lpstr>Grooming</vt:lpstr>
      <vt:lpstr>Grooming Methods</vt:lpstr>
      <vt:lpstr>Grooming Methods</vt:lpstr>
      <vt:lpstr>Grooming Methods</vt:lpstr>
      <vt:lpstr>Grooming Methods</vt:lpstr>
      <vt:lpstr>Grooming Methods</vt:lpstr>
      <vt:lpstr>Grooming Methods</vt:lpstr>
      <vt:lpstr>Grooming Methods</vt:lpstr>
      <vt:lpstr>Grooming Methods</vt:lpstr>
      <vt:lpstr>Grooming Methods</vt:lpstr>
      <vt:lpstr>Grooming Methods</vt:lpstr>
      <vt:lpstr>Grooming Methods</vt:lpstr>
      <vt:lpstr>Grooming Methods</vt:lpstr>
      <vt:lpstr>Grooming Methods</vt:lpstr>
      <vt:lpstr>Reporting</vt:lpstr>
      <vt:lpstr>PowerPoint Presentation</vt:lpstr>
      <vt:lpstr>Key Learning</vt:lpstr>
      <vt:lpstr>Get Help</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San Diego</dc:title>
  <dc:creator>Maria Galvan</dc:creator>
  <cp:lastModifiedBy>Gerardo Rojas</cp:lastModifiedBy>
  <cp:revision>45</cp:revision>
  <dcterms:created xsi:type="dcterms:W3CDTF">2012-12-12T00:09:32Z</dcterms:created>
  <dcterms:modified xsi:type="dcterms:W3CDTF">2013-04-09T21:04:47Z</dcterms:modified>
</cp:coreProperties>
</file>