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56" r:id="rId2"/>
    <p:sldId id="257" r:id="rId3"/>
    <p:sldId id="258" r:id="rId4"/>
    <p:sldId id="319" r:id="rId5"/>
    <p:sldId id="259" r:id="rId6"/>
    <p:sldId id="321" r:id="rId7"/>
    <p:sldId id="287" r:id="rId8"/>
    <p:sldId id="322" r:id="rId9"/>
    <p:sldId id="288" r:id="rId10"/>
    <p:sldId id="323" r:id="rId11"/>
    <p:sldId id="290" r:id="rId12"/>
    <p:sldId id="324" r:id="rId13"/>
    <p:sldId id="289" r:id="rId14"/>
    <p:sldId id="325" r:id="rId15"/>
    <p:sldId id="266" r:id="rId16"/>
    <p:sldId id="326" r:id="rId17"/>
    <p:sldId id="267" r:id="rId18"/>
    <p:sldId id="327" r:id="rId19"/>
    <p:sldId id="268" r:id="rId20"/>
    <p:sldId id="295" r:id="rId21"/>
    <p:sldId id="296" r:id="rId22"/>
    <p:sldId id="329" r:id="rId23"/>
    <p:sldId id="298" r:id="rId24"/>
    <p:sldId id="330" r:id="rId25"/>
    <p:sldId id="299" r:id="rId26"/>
    <p:sldId id="300" r:id="rId27"/>
    <p:sldId id="332" r:id="rId28"/>
    <p:sldId id="301" r:id="rId29"/>
    <p:sldId id="333" r:id="rId30"/>
    <p:sldId id="303" r:id="rId31"/>
    <p:sldId id="334" r:id="rId32"/>
    <p:sldId id="318" r:id="rId33"/>
    <p:sldId id="302" r:id="rId34"/>
    <p:sldId id="304" r:id="rId35"/>
    <p:sldId id="305" r:id="rId36"/>
    <p:sldId id="306" r:id="rId37"/>
    <p:sldId id="337" r:id="rId38"/>
    <p:sldId id="307" r:id="rId39"/>
    <p:sldId id="309" r:id="rId40"/>
    <p:sldId id="308" r:id="rId41"/>
    <p:sldId id="310" r:id="rId42"/>
    <p:sldId id="311" r:id="rId43"/>
    <p:sldId id="313" r:id="rId44"/>
    <p:sldId id="315" r:id="rId45"/>
    <p:sldId id="312" r:id="rId46"/>
    <p:sldId id="316" r:id="rId47"/>
    <p:sldId id="342" r:id="rId48"/>
    <p:sldId id="34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978" autoAdjust="0"/>
  </p:normalViewPr>
  <p:slideViewPr>
    <p:cSldViewPr>
      <p:cViewPr varScale="1">
        <p:scale>
          <a:sx n="47" d="100"/>
          <a:sy n="47" d="100"/>
        </p:scale>
        <p:origin x="-3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D349F-84BC-4FE5-9F37-9E4B387189F0}" type="datetimeFigureOut">
              <a:rPr lang="en-US" smtClean="0"/>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36F41-2542-4857-952A-6359726F3F86}" type="slidenum">
              <a:rPr lang="en-US" smtClean="0"/>
              <a:t>‹#›</a:t>
            </a:fld>
            <a:endParaRPr lang="en-US"/>
          </a:p>
        </p:txBody>
      </p:sp>
    </p:spTree>
    <p:extLst>
      <p:ext uri="{BB962C8B-B14F-4D97-AF65-F5344CB8AC3E}">
        <p14:creationId xmlns:p14="http://schemas.microsoft.com/office/powerpoint/2010/main" val="231924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Let us examine those qualities of Christian love listed in 1 Corinthians 13 that can help form healthy, loving relationships. </a:t>
            </a:r>
          </a:p>
          <a:p>
            <a:endParaRPr lang="en-US" dirty="0" smtClean="0"/>
          </a:p>
          <a:p>
            <a:r>
              <a:rPr lang="en-US" dirty="0" smtClean="0"/>
              <a:t>Love is…</a:t>
            </a:r>
          </a:p>
          <a:p>
            <a:r>
              <a:rPr lang="en-US" dirty="0" smtClean="0"/>
              <a:t>Patient</a:t>
            </a:r>
          </a:p>
          <a:p>
            <a:r>
              <a:rPr lang="en-US" dirty="0" smtClean="0"/>
              <a:t>Kind</a:t>
            </a:r>
          </a:p>
          <a:p>
            <a:r>
              <a:rPr lang="en-US" dirty="0" smtClean="0"/>
              <a:t>Not</a:t>
            </a:r>
            <a:r>
              <a:rPr lang="en-US" baseline="0" dirty="0" smtClean="0"/>
              <a:t> Jealous, pompous, inflated or rude</a:t>
            </a:r>
          </a:p>
          <a:p>
            <a:r>
              <a:rPr lang="en-US" baseline="0" dirty="0" smtClean="0"/>
              <a:t>Not self-centered, quick-tempered, or holds grudges</a:t>
            </a:r>
          </a:p>
          <a:p>
            <a:endParaRPr lang="en-US"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2</a:t>
            </a:fld>
            <a:endParaRPr lang="en-US"/>
          </a:p>
        </p:txBody>
      </p:sp>
    </p:spTree>
    <p:extLst>
      <p:ext uri="{BB962C8B-B14F-4D97-AF65-F5344CB8AC3E}">
        <p14:creationId xmlns:p14="http://schemas.microsoft.com/office/powerpoint/2010/main" val="148379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State: Some of the expressions may seem to overlap the various categories of love, but there are safeguards which maintain and protect appropriate and inappropriate expressions of love for each. Those safeguards or rules for relationships are called boundaries. For example, in each of the categories there may be feelings of affection, fear, joy, anger and even guilt, but boundaries serve to establish the rules that define how to appropriately communicate or share those thoughts, attitudes, or feelings. </a:t>
            </a:r>
          </a:p>
        </p:txBody>
      </p:sp>
      <p:sp>
        <p:nvSpPr>
          <p:cNvPr id="4" name="Slide Number Placeholder 3"/>
          <p:cNvSpPr>
            <a:spLocks noGrp="1"/>
          </p:cNvSpPr>
          <p:nvPr>
            <p:ph type="sldNum" sz="quarter" idx="10"/>
          </p:nvPr>
        </p:nvSpPr>
        <p:spPr/>
        <p:txBody>
          <a:bodyPr/>
          <a:lstStyle/>
          <a:p>
            <a:fld id="{F4C36F41-2542-4857-952A-6359726F3F86}" type="slidenum">
              <a:rPr lang="en-US" smtClean="0"/>
              <a:t>15</a:t>
            </a:fld>
            <a:endParaRPr lang="en-US"/>
          </a:p>
        </p:txBody>
      </p:sp>
    </p:spTree>
    <p:extLst>
      <p:ext uri="{BB962C8B-B14F-4D97-AF65-F5344CB8AC3E}">
        <p14:creationId xmlns:p14="http://schemas.microsoft.com/office/powerpoint/2010/main" val="2499422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Genesis teaches us that God intended sexual love between a married man and a woman for a  distinct purpose. </a:t>
            </a:r>
          </a:p>
          <a:p>
            <a:endParaRPr lang="en-US" baseline="0" dirty="0" smtClean="0"/>
          </a:p>
          <a:p>
            <a:r>
              <a:rPr lang="en-US" baseline="0" dirty="0" smtClean="0"/>
              <a:t>“God created man in his image; in the divine image he created him; male and female he created them. God bless them, saying: ‘Be fertile and multiply; fill the earth and subdue it.” And in the second account of creation in Genesis 2:23-24: “When he brought her to the man, the man said: “This one, at last, is bone of my bones and flesh of my flesh; This one shall be called ‘woman,’ for out of ‘her man’ this one has been taken. That is why a man leaves his father and mother and clings to his wife, and the two of them become one body.”</a:t>
            </a:r>
            <a:endParaRPr lang="en-US" dirty="0" smtClean="0"/>
          </a:p>
          <a:p>
            <a:endParaRPr lang="en-US" dirty="0" smtClean="0"/>
          </a:p>
          <a:p>
            <a:r>
              <a:rPr lang="en-US" baseline="0" dirty="0" smtClean="0"/>
              <a:t>Sexual love is an image of the absolute and unfailing love with which God loves human beings. God passionately desires that people live in relationship with him.  God’s love is free, total, faithful and fruitful.</a:t>
            </a:r>
          </a:p>
          <a:p>
            <a:endParaRPr lang="en-US" baseline="0" dirty="0" smtClean="0"/>
          </a:p>
          <a:p>
            <a:r>
              <a:rPr lang="en-US" baseline="0" dirty="0" smtClean="0"/>
              <a:t>The proper place for sexual love is found </a:t>
            </a:r>
            <a:r>
              <a:rPr lang="en-US" u="sng" baseline="0" dirty="0" smtClean="0"/>
              <a:t>only</a:t>
            </a:r>
            <a:r>
              <a:rPr lang="en-US" baseline="0" dirty="0" smtClean="0"/>
              <a:t> within marriage where a union between a man and a woman is formed. It is the proper context in which each spouse gives to the other his or her total self, a love that generates union and new life.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17</a:t>
            </a:fld>
            <a:endParaRPr lang="en-US"/>
          </a:p>
        </p:txBody>
      </p:sp>
    </p:spTree>
    <p:extLst>
      <p:ext uri="{BB962C8B-B14F-4D97-AF65-F5344CB8AC3E}">
        <p14:creationId xmlns:p14="http://schemas.microsoft.com/office/powerpoint/2010/main" val="190139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State: Based on the purpose of sexual love, sexual contact outside of marriage lacks the total gift of a man and a woman to each other. Without a permanent commitment, there is a lack of freedom to love the other completely or to be faithful. It lacks the generosity and sacrificial care needed to assume responsibility for the care of children. Therefore, sexual expressions of love find their rightful place in the marriage relationship only. </a:t>
            </a:r>
          </a:p>
        </p:txBody>
      </p:sp>
      <p:sp>
        <p:nvSpPr>
          <p:cNvPr id="4" name="Slide Number Placeholder 3"/>
          <p:cNvSpPr>
            <a:spLocks noGrp="1"/>
          </p:cNvSpPr>
          <p:nvPr>
            <p:ph type="sldNum" sz="quarter" idx="10"/>
          </p:nvPr>
        </p:nvSpPr>
        <p:spPr/>
        <p:txBody>
          <a:bodyPr/>
          <a:lstStyle/>
          <a:p>
            <a:fld id="{F4C36F41-2542-4857-952A-6359726F3F86}" type="slidenum">
              <a:rPr lang="en-US" smtClean="0"/>
              <a:t>19</a:t>
            </a:fld>
            <a:endParaRPr lang="en-US"/>
          </a:p>
        </p:txBody>
      </p:sp>
    </p:spTree>
    <p:extLst>
      <p:ext uri="{BB962C8B-B14F-4D97-AF65-F5344CB8AC3E}">
        <p14:creationId xmlns:p14="http://schemas.microsoft.com/office/powerpoint/2010/main" val="391406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But</a:t>
            </a:r>
            <a:r>
              <a:rPr lang="en-US" baseline="0" dirty="0" smtClean="0"/>
              <a:t> before we even get to marriage it is important to develop healthy relationships.  </a:t>
            </a:r>
            <a:r>
              <a:rPr lang="en-US" dirty="0" smtClean="0"/>
              <a:t>Let’s talk about what makes a healthy relationship:</a:t>
            </a:r>
          </a:p>
          <a:p>
            <a:endParaRPr lang="en-US" dirty="0" smtClean="0"/>
          </a:p>
          <a:p>
            <a:r>
              <a:rPr lang="en-US" dirty="0" smtClean="0"/>
              <a:t>Healthy relationships enjoy:</a:t>
            </a:r>
          </a:p>
          <a:p>
            <a:r>
              <a:rPr lang="en-US" dirty="0" smtClean="0"/>
              <a:t>	Mutual</a:t>
            </a:r>
            <a:r>
              <a:rPr lang="en-US" baseline="0" dirty="0" smtClean="0"/>
              <a:t> Respect</a:t>
            </a:r>
          </a:p>
          <a:p>
            <a:r>
              <a:rPr lang="en-US" baseline="0" dirty="0" smtClean="0"/>
              <a:t>	Trust</a:t>
            </a:r>
          </a:p>
          <a:p>
            <a:r>
              <a:rPr lang="en-US" baseline="0" dirty="0" smtClean="0"/>
              <a:t>	Honesty</a:t>
            </a:r>
          </a:p>
          <a:p>
            <a:r>
              <a:rPr lang="en-US" baseline="0" dirty="0" smtClean="0"/>
              <a:t>	Support</a:t>
            </a:r>
          </a:p>
          <a:p>
            <a:r>
              <a:rPr lang="en-US" baseline="0" dirty="0" smtClean="0"/>
              <a:t>	Good Communication</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20</a:t>
            </a:fld>
            <a:endParaRPr lang="en-US"/>
          </a:p>
        </p:txBody>
      </p:sp>
    </p:spTree>
    <p:extLst>
      <p:ext uri="{BB962C8B-B14F-4D97-AF65-F5344CB8AC3E}">
        <p14:creationId xmlns:p14="http://schemas.microsoft.com/office/powerpoint/2010/main" val="19300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Mutual Respect: In</a:t>
            </a:r>
            <a:r>
              <a:rPr lang="en-US" baseline="0" dirty="0" smtClean="0"/>
              <a:t> a healthy relationship each person values who the other is and enjoys those differences. You respect each other’s friends, activities and point of view. If you have a different point of view, you respect that. One person does not dominate the other or try to control them. Remember, 1 Corinthians says, Love is patient and kind.</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21</a:t>
            </a:fld>
            <a:endParaRPr lang="en-US"/>
          </a:p>
        </p:txBody>
      </p:sp>
    </p:spTree>
    <p:extLst>
      <p:ext uri="{BB962C8B-B14F-4D97-AF65-F5344CB8AC3E}">
        <p14:creationId xmlns:p14="http://schemas.microsoft.com/office/powerpoint/2010/main" val="2708972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a:t>
            </a:r>
            <a:r>
              <a:rPr lang="en-US" baseline="0" dirty="0" smtClean="0"/>
              <a:t> There’s no way you can have a healthy relationship if you don’t trust each other. Trust can be harmed if someone tries to manipulate or coerce you to do something that you are not comfortable doing or that is harmful to you. Jealousy, a form of mistrust, has no part in a healthy relationship. Remember, 1 Corinthians says, Love is not jealous pompous, inflated or rude.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23</a:t>
            </a:fld>
            <a:endParaRPr lang="en-US"/>
          </a:p>
        </p:txBody>
      </p:sp>
    </p:spTree>
    <p:extLst>
      <p:ext uri="{BB962C8B-B14F-4D97-AF65-F5344CB8AC3E}">
        <p14:creationId xmlns:p14="http://schemas.microsoft.com/office/powerpoint/2010/main" val="2708972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Honesty: It’s hard to trust someone when honesty is not present. You both should</a:t>
            </a:r>
            <a:r>
              <a:rPr lang="en-US" baseline="0" dirty="0" smtClean="0"/>
              <a:t> feel free to be who you are and say what you think. Conforming to the other person’s wishes in order to please someone is being dishonest to yourself. Remember, 1 Corinthians says, Love is not self-centered.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25</a:t>
            </a:fld>
            <a:endParaRPr lang="en-US"/>
          </a:p>
        </p:txBody>
      </p:sp>
    </p:spTree>
    <p:extLst>
      <p:ext uri="{BB962C8B-B14F-4D97-AF65-F5344CB8AC3E}">
        <p14:creationId xmlns:p14="http://schemas.microsoft.com/office/powerpoint/2010/main" val="2708972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 In a healthy relationship,</a:t>
            </a:r>
            <a:r>
              <a:rPr lang="en-US" baseline="0" dirty="0" smtClean="0"/>
              <a:t> both persons are called to help each other through good times and bad times. Listening, offering encouragement, and showing concern are strong elements of support. Do not confuse this with agreeing with someone who may be doing something to hurt himself or herself.  Remember, 1 Corinthians says, Love is not self-centered.</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26</a:t>
            </a:fld>
            <a:endParaRPr lang="en-US"/>
          </a:p>
        </p:txBody>
      </p:sp>
    </p:spTree>
    <p:extLst>
      <p:ext uri="{BB962C8B-B14F-4D97-AF65-F5344CB8AC3E}">
        <p14:creationId xmlns:p14="http://schemas.microsoft.com/office/powerpoint/2010/main" val="2708972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Communication: You may not always know what</a:t>
            </a:r>
            <a:r>
              <a:rPr lang="en-US" baseline="0" dirty="0" smtClean="0"/>
              <a:t> another person means by what he or she says. It’s important to ask if you’re not sure what he or she means. Speak honestly and openly so that misunderstanding is avoided in the first place. Never keep feelings bottled up.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28</a:t>
            </a:fld>
            <a:endParaRPr lang="en-US"/>
          </a:p>
        </p:txBody>
      </p:sp>
    </p:spTree>
    <p:extLst>
      <p:ext uri="{BB962C8B-B14F-4D97-AF65-F5344CB8AC3E}">
        <p14:creationId xmlns:p14="http://schemas.microsoft.com/office/powerpoint/2010/main" val="2708972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So as you can see healthy relationships</a:t>
            </a:r>
            <a:r>
              <a:rPr lang="en-US" baseline="0" dirty="0" smtClean="0"/>
              <a:t> should be enjoyable. Try to include a variety of friends. These relationships should make you feel good about yourself. Although there may be misunderstandings and hurt feelings at times, the effort it takes to maintain the relationship should generally leave both people feeling a sense of happiness and satisfaction. These are internal indicators of a healthy relationship.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30</a:t>
            </a:fld>
            <a:endParaRPr lang="en-US"/>
          </a:p>
        </p:txBody>
      </p:sp>
    </p:spTree>
    <p:extLst>
      <p:ext uri="{BB962C8B-B14F-4D97-AF65-F5344CB8AC3E}">
        <p14:creationId xmlns:p14="http://schemas.microsoft.com/office/powerpoint/2010/main" val="415797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 Every human</a:t>
            </a:r>
            <a:r>
              <a:rPr lang="en-US" baseline="0" dirty="0" smtClean="0"/>
              <a:t> is created in the image and likeness of God. Because of that, we owe each person the respect demonstrated by the characteristics of Christian love described in 1 Corinthians 13. Without this love, scripture tells us we are like a “clashing cymbal” that makes a lot of noise, but has little substance.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a:t>
            </a:fld>
            <a:endParaRPr lang="en-US"/>
          </a:p>
        </p:txBody>
      </p:sp>
    </p:spTree>
    <p:extLst>
      <p:ext uri="{BB962C8B-B14F-4D97-AF65-F5344CB8AC3E}">
        <p14:creationId xmlns:p14="http://schemas.microsoft.com/office/powerpoint/2010/main" val="325134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Unfortunately we must also</a:t>
            </a:r>
            <a:r>
              <a:rPr lang="en-US" baseline="0" dirty="0" smtClean="0"/>
              <a:t> learn to protect ourselves from unhealthy relationships.</a:t>
            </a:r>
            <a:r>
              <a:rPr lang="en-US" dirty="0" smtClean="0"/>
              <a:t> A relationship</a:t>
            </a:r>
            <a:r>
              <a:rPr lang="en-US" baseline="0" dirty="0" smtClean="0"/>
              <a:t> is unhealthy when it involves behavior that demeans, belittles, disrespects, manipulates, controls, or physically/ sexually abuses another person.  Let us look at a few types of abuse.</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32</a:t>
            </a:fld>
            <a:endParaRPr lang="en-US"/>
          </a:p>
        </p:txBody>
      </p:sp>
    </p:spTree>
    <p:extLst>
      <p:ext uri="{BB962C8B-B14F-4D97-AF65-F5344CB8AC3E}">
        <p14:creationId xmlns:p14="http://schemas.microsoft.com/office/powerpoint/2010/main" val="4009928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Types</a:t>
            </a:r>
            <a:r>
              <a:rPr lang="en-US" baseline="0" dirty="0" smtClean="0"/>
              <a:t> of abuse can be categorized into:</a:t>
            </a:r>
          </a:p>
          <a:p>
            <a:r>
              <a:rPr lang="en-US" baseline="0" dirty="0" smtClean="0"/>
              <a:t>	Physical Abuse</a:t>
            </a:r>
          </a:p>
          <a:p>
            <a:r>
              <a:rPr lang="en-US" baseline="0" dirty="0" smtClean="0"/>
              <a:t>	Sexual Abuse</a:t>
            </a:r>
          </a:p>
          <a:p>
            <a:r>
              <a:rPr lang="en-US" baseline="0" dirty="0" smtClean="0"/>
              <a:t>	Emotional Abuse</a:t>
            </a:r>
          </a:p>
          <a:p>
            <a:r>
              <a:rPr lang="en-US" baseline="0" dirty="0" smtClean="0"/>
              <a:t>	Bullying</a:t>
            </a:r>
          </a:p>
          <a:p>
            <a:endParaRPr lang="en-US" dirty="0" smtClean="0"/>
          </a:p>
          <a:p>
            <a:r>
              <a:rPr lang="en-US" dirty="0" smtClean="0"/>
              <a:t>Any of these actions do not belong in a healthy relationship.</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33</a:t>
            </a:fld>
            <a:endParaRPr lang="en-US"/>
          </a:p>
        </p:txBody>
      </p:sp>
    </p:spTree>
    <p:extLst>
      <p:ext uri="{BB962C8B-B14F-4D97-AF65-F5344CB8AC3E}">
        <p14:creationId xmlns:p14="http://schemas.microsoft.com/office/powerpoint/2010/main" val="2708972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Physical Abuse is</a:t>
            </a:r>
            <a:r>
              <a:rPr lang="en-US" baseline="0" dirty="0" smtClean="0"/>
              <a:t> any kind of hitting, shaking, burning, pinching, biting, choking, throwing, beating, and other actions that cause physical injury, leave marks, or produce significant physical pain.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34</a:t>
            </a:fld>
            <a:endParaRPr lang="en-US"/>
          </a:p>
        </p:txBody>
      </p:sp>
    </p:spTree>
    <p:extLst>
      <p:ext uri="{BB962C8B-B14F-4D97-AF65-F5344CB8AC3E}">
        <p14:creationId xmlns:p14="http://schemas.microsoft.com/office/powerpoint/2010/main" val="836079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Sexual Abuse</a:t>
            </a:r>
            <a:r>
              <a:rPr lang="en-US" baseline="0" dirty="0" smtClean="0"/>
              <a:t> is any type of sexual contact between an adult and anyone younger than 18; between a significantly older child and a younger child; or if one person overpowers another, regardless of age.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35</a:t>
            </a:fld>
            <a:endParaRPr lang="en-US"/>
          </a:p>
        </p:txBody>
      </p:sp>
    </p:spTree>
    <p:extLst>
      <p:ext uri="{BB962C8B-B14F-4D97-AF65-F5344CB8AC3E}">
        <p14:creationId xmlns:p14="http://schemas.microsoft.com/office/powerpoint/2010/main" val="836079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Emotional or verbal</a:t>
            </a:r>
            <a:r>
              <a:rPr lang="en-US" baseline="0" dirty="0" smtClean="0"/>
              <a:t> abuse can occur not only by yelling and expressing anger at another. It involves behavior that belittles, blames, demeans, constantly criticizes, threatens, manipulates or dismisses another. It treats another without respect wounding another’s sense of self worth. Emotional abuse is abuse.</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36</a:t>
            </a:fld>
            <a:endParaRPr lang="en-US"/>
          </a:p>
        </p:txBody>
      </p:sp>
    </p:spTree>
    <p:extLst>
      <p:ext uri="{BB962C8B-B14F-4D97-AF65-F5344CB8AC3E}">
        <p14:creationId xmlns:p14="http://schemas.microsoft.com/office/powerpoint/2010/main" val="836079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Bullying is a form of abuse. It includes bullying someone</a:t>
            </a:r>
            <a:r>
              <a:rPr lang="en-US" baseline="0" dirty="0" smtClean="0"/>
              <a:t> through intimidation, threats, or humiliation</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38</a:t>
            </a:fld>
            <a:endParaRPr lang="en-US"/>
          </a:p>
        </p:txBody>
      </p:sp>
    </p:spTree>
    <p:extLst>
      <p:ext uri="{BB962C8B-B14F-4D97-AF65-F5344CB8AC3E}">
        <p14:creationId xmlns:p14="http://schemas.microsoft.com/office/powerpoint/2010/main" val="836079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Remember that any of these</a:t>
            </a:r>
            <a:r>
              <a:rPr lang="en-US" baseline="0" dirty="0" smtClean="0"/>
              <a:t> forms of abuse are</a:t>
            </a:r>
            <a:r>
              <a:rPr lang="en-US" dirty="0" smtClean="0"/>
              <a:t> always the</a:t>
            </a:r>
            <a:r>
              <a:rPr lang="en-US" baseline="0" dirty="0" smtClean="0"/>
              <a:t> fault of the abuser and never the fault of the victim. Sometimes a victim feels shame or blames oneself: “How could I put myself in that position to be used? I must have done something to encourage the abuse. I feel so ashamed, I can’t tell anyone.” It is critical to soundly dismiss these statements. One might feel shame or guilt, but it is NEVER the victim’s fault because the abuser is always responsible for the abuse. If you or one of your friends is a victim of abuse tell a parent or trusted adult until the abuse stops. </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39</a:t>
            </a:fld>
            <a:endParaRPr lang="en-US"/>
          </a:p>
        </p:txBody>
      </p:sp>
    </p:spTree>
    <p:extLst>
      <p:ext uri="{BB962C8B-B14F-4D97-AF65-F5344CB8AC3E}">
        <p14:creationId xmlns:p14="http://schemas.microsoft.com/office/powerpoint/2010/main" val="2095730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part of this lesson</a:t>
            </a:r>
            <a:r>
              <a:rPr lang="en-US" baseline="0" dirty="0" smtClean="0"/>
              <a:t> will talk about how to protect yourself from sexual abuse. These are some warning signs to be aware of:</a:t>
            </a:r>
          </a:p>
          <a:p>
            <a:endParaRPr lang="en-US" dirty="0" smtClean="0"/>
          </a:p>
          <a:p>
            <a:r>
              <a:rPr lang="en-US" dirty="0" smtClean="0"/>
              <a:t>Isolation</a:t>
            </a:r>
          </a:p>
          <a:p>
            <a:r>
              <a:rPr lang="en-US" dirty="0" smtClean="0"/>
              <a:t>Emotional Changes</a:t>
            </a:r>
          </a:p>
          <a:p>
            <a:r>
              <a:rPr lang="en-US" dirty="0" smtClean="0"/>
              <a:t>Constant Communication</a:t>
            </a:r>
          </a:p>
          <a:p>
            <a:r>
              <a:rPr lang="en-US" dirty="0" smtClean="0"/>
              <a:t>Jealousy</a:t>
            </a:r>
          </a:p>
          <a:p>
            <a:r>
              <a:rPr lang="en-US" dirty="0" smtClean="0"/>
              <a:t>Excuses</a:t>
            </a:r>
          </a:p>
          <a:p>
            <a:r>
              <a:rPr lang="en-US" dirty="0" smtClean="0"/>
              <a:t>Loss of Self Image</a:t>
            </a:r>
          </a:p>
          <a:p>
            <a:r>
              <a:rPr lang="en-US" dirty="0" smtClean="0"/>
              <a:t>Lack of Respect for Physical Boundaries</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40</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Isolation: Abuser keeps victim away from friends and family as much as possible.</a:t>
            </a:r>
          </a:p>
          <a:p>
            <a:r>
              <a:rPr lang="en-US" dirty="0" smtClean="0"/>
              <a:t>Emotional</a:t>
            </a:r>
            <a:r>
              <a:rPr lang="en-US" baseline="0" dirty="0" smtClean="0"/>
              <a:t> Changes: While in the relationship you experience sadness, depression, indecisiveness, fear.</a:t>
            </a:r>
          </a:p>
          <a:p>
            <a:r>
              <a:rPr lang="en-US" baseline="0" dirty="0" smtClean="0"/>
              <a:t>Constant Communication: When not with the victim, the abuser is constantly calling or texting to see what the victim is doing.</a:t>
            </a:r>
          </a:p>
          <a:p>
            <a:r>
              <a:rPr lang="en-US" baseline="0" dirty="0" smtClean="0"/>
              <a:t>Jealously: Abuser makes threats about the relationship if the victim spends time with others.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41</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Excuses:</a:t>
            </a:r>
            <a:r>
              <a:rPr lang="en-US" baseline="0" dirty="0" smtClean="0"/>
              <a:t> the victim frequently makes excuses for the abusive behavior, often taking the blame for the abuser’s anger or jealousy.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dirty="0" smtClean="0"/>
              <a:t>Loss</a:t>
            </a:r>
            <a:r>
              <a:rPr lang="en-US" b="1" baseline="0" dirty="0" smtClean="0"/>
              <a:t> of Self Image: </a:t>
            </a:r>
            <a:r>
              <a:rPr lang="en-US" b="0" baseline="0" dirty="0" smtClean="0"/>
              <a:t>the </a:t>
            </a:r>
            <a:r>
              <a:rPr lang="en-US" baseline="0" dirty="0" smtClean="0"/>
              <a:t>victim feels bad about himself or herself. Physical appearance may change to please the abuser or may look unkept to reflect the internal pain. </a:t>
            </a:r>
          </a:p>
          <a:p>
            <a:endParaRPr lang="en-US" baseline="0" dirty="0" smtClean="0"/>
          </a:p>
          <a:p>
            <a:r>
              <a:rPr lang="en-US" b="1" baseline="0" dirty="0" smtClean="0"/>
              <a:t>Lack of Respect for Physical Boundaries:  </a:t>
            </a:r>
            <a:r>
              <a:rPr lang="en-US" b="0" baseline="0" dirty="0" smtClean="0"/>
              <a:t>the victim suffers </a:t>
            </a:r>
            <a:r>
              <a:rPr lang="en-US" baseline="0" dirty="0" smtClean="0"/>
              <a:t>gradual deterioration of respect for boundaries; the abuser touches the person without his or her consent; the abuser touches genital areas of the person’s body; the abuser makes suggestive statements about the other person’s body, about sexual activity, or shows pornography.</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42</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 : God created people to love. There are many different types of love. There is compassionate love for those who are homeless or hungry</a:t>
            </a:r>
            <a:r>
              <a:rPr lang="en-US" baseline="0" dirty="0" smtClean="0"/>
              <a:t> or ill. There is familial love for parents, brothers, sisters, aunts, uncles. There is a trusting love for very best friends. There is romantic love for someone you date. There is also marital love for the person you are married to. Each type of love has physical, non-physical and emotional components. These components serve as boundaries for the type of relationship you are in.</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4</a:t>
            </a:fld>
            <a:endParaRPr lang="en-US"/>
          </a:p>
        </p:txBody>
      </p:sp>
    </p:spTree>
    <p:extLst>
      <p:ext uri="{BB962C8B-B14F-4D97-AF65-F5344CB8AC3E}">
        <p14:creationId xmlns:p14="http://schemas.microsoft.com/office/powerpoint/2010/main" val="1343179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feel that you or</a:t>
            </a:r>
            <a:r>
              <a:rPr lang="en-US" baseline="0" dirty="0" smtClean="0"/>
              <a:t> a friend are in danger of being abused, respond by following these strategies. Above all, talk to a parent or trusted adult until the abusive situation or behavior stops.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Stay Safe- </a:t>
            </a:r>
            <a:r>
              <a:rPr lang="en-US" baseline="0" dirty="0" smtClean="0"/>
              <a:t>do not go to a private place with this person. Stop all communication with that person: screen phone calls, no emails, IM, anything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2.</a:t>
            </a:r>
            <a:r>
              <a:rPr lang="en-US" baseline="0" dirty="0" smtClean="0"/>
              <a:t> </a:t>
            </a:r>
            <a:r>
              <a:rPr lang="en-US" b="1" baseline="0" dirty="0" smtClean="0"/>
              <a:t>Get support and help- </a:t>
            </a:r>
            <a:r>
              <a:rPr lang="en-US" baseline="0" dirty="0" smtClean="0"/>
              <a:t>Friends are a wonderful way to get support for your difficult situation. However, it is crucial that you speak with a parent and or trusted adult about this situation. Your parents are the first choice, but if you feel that is not a good place to start, go to a school counselor, teacher, catechist, priest, anyone whom you feel would be able to help you to be safe. Your parents, under ordinary circumstances, will need to be advised of the situation. A trusted adult can help you to approach your parents, if needed.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43</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 </a:t>
            </a:r>
            <a:r>
              <a:rPr lang="en-US" baseline="0" dirty="0" smtClean="0"/>
              <a:t>if sexual abuse has taken place, it needs to be reported immediately to parents, trusted adults, and law authorities. Do not confront the abuser.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believe one of your friends</a:t>
            </a:r>
            <a:r>
              <a:rPr lang="en-US" baseline="0" dirty="0" smtClean="0"/>
              <a:t> is a victim of abuse, s</a:t>
            </a:r>
            <a:r>
              <a:rPr lang="en-US" dirty="0" smtClean="0"/>
              <a:t>peak out and share your concerns. Do not wait for your friend to tell you. Ask him/her to listen to your concerns. Identify as many warning signs of abuse as possible that you have observed.</a:t>
            </a:r>
            <a:r>
              <a:rPr lang="en-US" baseline="0" dirty="0" smtClean="0"/>
              <a:t>  </a:t>
            </a:r>
            <a:r>
              <a:rPr lang="en-US" dirty="0" smtClean="0"/>
              <a:t>When you friend asks you to listen to what is said, believe him/her.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Call in reinforcements. This is not a secret you should keep. Encourage your friend to go with you, but even if he or she refuses, go yourself. Talk to your parents or trusted adult about what you know. Be persistent in finding some adult who can help stop the abusive situation.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44</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a:t>
            </a:r>
            <a:r>
              <a:rPr lang="en-US" baseline="0" dirty="0" smtClean="0"/>
              <a:t>  Be aware that a</a:t>
            </a:r>
            <a:r>
              <a:rPr lang="en-US" dirty="0" smtClean="0"/>
              <a:t>busers only seek to gratify their needs. Although</a:t>
            </a:r>
            <a:r>
              <a:rPr lang="en-US" baseline="0" dirty="0" smtClean="0"/>
              <a:t> they may appear friendly or helpful, they will use various means of power and control to get what they want from you. When you recognize warning signs of abuse in your life or with someone you know, seek help from parents and trusted adults until the abuse stops.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important to recognize that dealing with an abuser is not easy. Even though you are almost adults, the skills an abuser uses can even fool an adult. If a friend or you find yourself in a situation where there are signs of sexual abuse, you need to find a trusted adult to talk to. Continue to tell your concerns to a trusted adult until the circumstances or abusing person’s behavior no longer continue.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45</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State: The most important thing is to remember that you are a gift from God deserving of respect. Relationships should be enjoyable and fun. They should include a wide variety of friends. Good friendships and family relationships should include the qualities of Christian love.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46</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F4C36F41-2542-4857-952A-6359726F3F86}" type="slidenum">
              <a:rPr lang="en-US" smtClean="0"/>
              <a:t>48</a:t>
            </a:fld>
            <a:endParaRPr lang="en-US"/>
          </a:p>
        </p:txBody>
      </p:sp>
    </p:spTree>
    <p:extLst>
      <p:ext uri="{BB962C8B-B14F-4D97-AF65-F5344CB8AC3E}">
        <p14:creationId xmlns:p14="http://schemas.microsoft.com/office/powerpoint/2010/main" val="746546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Compassionate</a:t>
            </a:r>
            <a:r>
              <a:rPr lang="en-US" baseline="0" dirty="0" smtClean="0"/>
              <a:t> love is extended to all people.  Appropriate expressions of this love include:</a:t>
            </a:r>
          </a:p>
          <a:p>
            <a:r>
              <a:rPr lang="en-US" baseline="0" dirty="0" smtClean="0"/>
              <a:t>	Handshakes</a:t>
            </a:r>
          </a:p>
          <a:p>
            <a:r>
              <a:rPr lang="en-US" baseline="0" dirty="0" smtClean="0"/>
              <a:t>	Words of Care</a:t>
            </a:r>
          </a:p>
          <a:p>
            <a:r>
              <a:rPr lang="en-US" baseline="0" dirty="0" smtClean="0"/>
              <a:t>	Sharing of resources</a:t>
            </a:r>
          </a:p>
          <a:p>
            <a:r>
              <a:rPr lang="en-US" baseline="0" dirty="0" smtClean="0"/>
              <a:t>	Respect</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5</a:t>
            </a:fld>
            <a:endParaRPr lang="en-US"/>
          </a:p>
        </p:txBody>
      </p:sp>
    </p:spTree>
    <p:extLst>
      <p:ext uri="{BB962C8B-B14F-4D97-AF65-F5344CB8AC3E}">
        <p14:creationId xmlns:p14="http://schemas.microsoft.com/office/powerpoint/2010/main" val="255905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Familial love is experienced</a:t>
            </a:r>
            <a:r>
              <a:rPr lang="en-US" baseline="0" dirty="0" smtClean="0"/>
              <a:t> with family.  Appropriate expressions of this love include:</a:t>
            </a:r>
          </a:p>
          <a:p>
            <a:r>
              <a:rPr lang="en-US" baseline="0" dirty="0" smtClean="0"/>
              <a:t>	Hugs</a:t>
            </a:r>
          </a:p>
          <a:p>
            <a:r>
              <a:rPr lang="en-US" baseline="0" dirty="0" smtClean="0"/>
              <a:t>	Play</a:t>
            </a:r>
          </a:p>
          <a:p>
            <a:r>
              <a:rPr lang="en-US" baseline="0" dirty="0" smtClean="0"/>
              <a:t>	Non-romantic kissing</a:t>
            </a:r>
          </a:p>
          <a:p>
            <a:r>
              <a:rPr lang="en-US" baseline="0" dirty="0" smtClean="0"/>
              <a:t>	Help</a:t>
            </a:r>
          </a:p>
          <a:p>
            <a:r>
              <a:rPr lang="en-US" baseline="0" dirty="0" smtClean="0"/>
              <a:t>	Kindness</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7</a:t>
            </a:fld>
            <a:endParaRPr lang="en-US"/>
          </a:p>
        </p:txBody>
      </p:sp>
    </p:spTree>
    <p:extLst>
      <p:ext uri="{BB962C8B-B14F-4D97-AF65-F5344CB8AC3E}">
        <p14:creationId xmlns:p14="http://schemas.microsoft.com/office/powerpoint/2010/main" val="255905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8</a:t>
            </a:fld>
            <a:endParaRPr lang="en-US"/>
          </a:p>
        </p:txBody>
      </p:sp>
    </p:spTree>
    <p:extLst>
      <p:ext uri="{BB962C8B-B14F-4D97-AF65-F5344CB8AC3E}">
        <p14:creationId xmlns:p14="http://schemas.microsoft.com/office/powerpoint/2010/main" val="365566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Trusting love is most likely experienced</a:t>
            </a:r>
            <a:r>
              <a:rPr lang="en-US" baseline="0" dirty="0" smtClean="0"/>
              <a:t> with close friends.  Appropriate expressions of this love include:</a:t>
            </a:r>
          </a:p>
          <a:p>
            <a:r>
              <a:rPr lang="en-US" baseline="0" dirty="0" smtClean="0"/>
              <a:t>	Hugs</a:t>
            </a:r>
          </a:p>
          <a:p>
            <a:r>
              <a:rPr lang="en-US" baseline="0" dirty="0" smtClean="0"/>
              <a:t>	Sharing confidences and feelings</a:t>
            </a:r>
          </a:p>
          <a:p>
            <a:r>
              <a:rPr lang="en-US" baseline="0" dirty="0" smtClean="0"/>
              <a:t>	Affection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9</a:t>
            </a:fld>
            <a:endParaRPr lang="en-US"/>
          </a:p>
        </p:txBody>
      </p:sp>
    </p:spTree>
    <p:extLst>
      <p:ext uri="{BB962C8B-B14F-4D97-AF65-F5344CB8AC3E}">
        <p14:creationId xmlns:p14="http://schemas.microsoft.com/office/powerpoint/2010/main" val="255905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Romantic Love is experienced</a:t>
            </a:r>
            <a:r>
              <a:rPr lang="en-US" baseline="0" dirty="0" smtClean="0"/>
              <a:t> in dating relationships.  Appropriate expressions of this love include:</a:t>
            </a:r>
          </a:p>
          <a:p>
            <a:r>
              <a:rPr lang="en-US" baseline="0" dirty="0" smtClean="0"/>
              <a:t>	Hugs</a:t>
            </a:r>
          </a:p>
          <a:p>
            <a:r>
              <a:rPr lang="en-US" baseline="0" dirty="0" smtClean="0"/>
              <a:t>	Holding hands</a:t>
            </a:r>
          </a:p>
          <a:p>
            <a:r>
              <a:rPr lang="en-US" baseline="0" dirty="0" smtClean="0"/>
              <a:t>	Mutual encouragement</a:t>
            </a:r>
          </a:p>
          <a:p>
            <a:r>
              <a:rPr lang="en-US" baseline="0" dirty="0" smtClean="0"/>
              <a:t>	Esteem</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11</a:t>
            </a:fld>
            <a:endParaRPr lang="en-US"/>
          </a:p>
        </p:txBody>
      </p:sp>
    </p:spTree>
    <p:extLst>
      <p:ext uri="{BB962C8B-B14F-4D97-AF65-F5344CB8AC3E}">
        <p14:creationId xmlns:p14="http://schemas.microsoft.com/office/powerpoint/2010/main" val="255905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Marital love is</a:t>
            </a:r>
            <a:r>
              <a:rPr lang="en-US" baseline="0" dirty="0" smtClean="0"/>
              <a:t> found in married couples.  Appropriate expressions of this love include:</a:t>
            </a:r>
          </a:p>
          <a:p>
            <a:r>
              <a:rPr lang="en-US" baseline="0" dirty="0" smtClean="0"/>
              <a:t>	hugs</a:t>
            </a:r>
          </a:p>
          <a:p>
            <a:r>
              <a:rPr lang="en-US" baseline="0" dirty="0" smtClean="0"/>
              <a:t>	kisses</a:t>
            </a:r>
          </a:p>
          <a:p>
            <a:r>
              <a:rPr lang="en-US" baseline="0" dirty="0" smtClean="0"/>
              <a:t>	sexual love</a:t>
            </a:r>
          </a:p>
          <a:p>
            <a:r>
              <a:rPr lang="en-US" baseline="0" dirty="0" smtClean="0"/>
              <a:t>	generosity</a:t>
            </a:r>
          </a:p>
          <a:p>
            <a:r>
              <a:rPr lang="en-US" baseline="0" dirty="0" smtClean="0"/>
              <a:t>	joy</a:t>
            </a:r>
          </a:p>
          <a:p>
            <a:r>
              <a:rPr lang="en-US" baseline="0" dirty="0" smtClean="0"/>
              <a:t>	respect</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13</a:t>
            </a:fld>
            <a:endParaRPr lang="en-US"/>
          </a:p>
        </p:txBody>
      </p:sp>
    </p:spTree>
    <p:extLst>
      <p:ext uri="{BB962C8B-B14F-4D97-AF65-F5344CB8AC3E}">
        <p14:creationId xmlns:p14="http://schemas.microsoft.com/office/powerpoint/2010/main" val="2559054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45F2A3B-6F26-455B-AA28-B2F7AB4E0C6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09DF33-894D-4340-9C5C-68398C76D3B7}"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2A3B-6F26-455B-AA28-B2F7AB4E0C6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09DF33-894D-4340-9C5C-68398C76D3B7}" type="datetimeFigureOut">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F2A3B-6F26-455B-AA28-B2F7AB4E0C6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09DF33-894D-4340-9C5C-68398C76D3B7}" type="datetimeFigureOut">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F2A3B-6F26-455B-AA28-B2F7AB4E0C6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9DF33-894D-4340-9C5C-68398C76D3B7}" type="datetimeFigureOut">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F2A3B-6F26-455B-AA28-B2F7AB4E0C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9DF33-894D-4340-9C5C-68398C76D3B7}"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2A3B-6F26-455B-AA28-B2F7AB4E0C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9DF33-894D-4340-9C5C-68398C76D3B7}"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2A3B-6F26-455B-AA28-B2F7AB4E0C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C09DF33-894D-4340-9C5C-68398C76D3B7}" type="datetimeFigureOut">
              <a:rPr lang="en-US" smtClean="0"/>
              <a:t>4/9/2013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45F2A3B-6F26-455B-AA28-B2F7AB4E0C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Diocese of San Diego</a:t>
            </a:r>
            <a:endParaRPr lang="en-US" dirty="0"/>
          </a:p>
        </p:txBody>
      </p:sp>
      <p:sp>
        <p:nvSpPr>
          <p:cNvPr id="3" name="Subtitle 2"/>
          <p:cNvSpPr>
            <a:spLocks noGrp="1"/>
          </p:cNvSpPr>
          <p:nvPr>
            <p:ph type="subTitle" idx="1"/>
          </p:nvPr>
        </p:nvSpPr>
        <p:spPr/>
        <p:txBody>
          <a:bodyPr/>
          <a:lstStyle/>
          <a:p>
            <a:r>
              <a:rPr lang="en-US" dirty="0" smtClean="0"/>
              <a:t>Safe Environment Training</a:t>
            </a:r>
            <a:br>
              <a:rPr lang="en-US" dirty="0" smtClean="0"/>
            </a:br>
            <a:r>
              <a:rPr lang="en-US" dirty="0" smtClean="0"/>
              <a:t>12</a:t>
            </a:r>
            <a:r>
              <a:rPr lang="en-US" baseline="30000" dirty="0" smtClean="0"/>
              <a:t>th</a:t>
            </a:r>
            <a:r>
              <a:rPr lang="en-US" dirty="0" smtClean="0"/>
              <a:t> Grade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799" y="4800600"/>
            <a:ext cx="1196415" cy="1428044"/>
          </a:xfrm>
          <a:prstGeom prst="rect">
            <a:avLst/>
          </a:prstGeom>
        </p:spPr>
      </p:pic>
    </p:spTree>
    <p:extLst>
      <p:ext uri="{BB962C8B-B14F-4D97-AF65-F5344CB8AC3E}">
        <p14:creationId xmlns:p14="http://schemas.microsoft.com/office/powerpoint/2010/main" val="354730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grojas\AppData\Local\Microsoft\Windows\Temporary Internet Files\Content.IE5\MXFSGG5W\MP9004309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219200"/>
            <a:ext cx="4191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2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Romantic Love</a:t>
            </a:r>
            <a:endParaRPr lang="en-US" dirty="0"/>
          </a:p>
        </p:txBody>
      </p:sp>
      <p:sp>
        <p:nvSpPr>
          <p:cNvPr id="4" name="Text Placeholder 3"/>
          <p:cNvSpPr>
            <a:spLocks noGrp="1"/>
          </p:cNvSpPr>
          <p:nvPr>
            <p:ph type="body" idx="1"/>
          </p:nvPr>
        </p:nvSpPr>
        <p:spPr>
          <a:xfrm>
            <a:off x="1051560" y="2240280"/>
            <a:ext cx="7406640" cy="426720"/>
          </a:xfrm>
        </p:spPr>
        <p:txBody>
          <a:bodyPr>
            <a:normAutofit lnSpcReduction="10000"/>
          </a:bodyPr>
          <a:lstStyle/>
          <a:p>
            <a:r>
              <a:rPr lang="en-US" b="1" dirty="0" smtClean="0"/>
              <a:t>Types of Love/Emotions/Attitudes</a:t>
            </a:r>
            <a:endParaRPr lang="en-US" b="1" dirty="0"/>
          </a:p>
        </p:txBody>
      </p:sp>
      <p:sp>
        <p:nvSpPr>
          <p:cNvPr id="5" name="Content Placeholder 4"/>
          <p:cNvSpPr>
            <a:spLocks noGrp="1"/>
          </p:cNvSpPr>
          <p:nvPr>
            <p:ph sz="half" idx="2"/>
          </p:nvPr>
        </p:nvSpPr>
        <p:spPr>
          <a:xfrm>
            <a:off x="688488" y="2947594"/>
            <a:ext cx="7922112" cy="3681805"/>
          </a:xfrm>
        </p:spPr>
        <p:txBody>
          <a:bodyPr>
            <a:normAutofit/>
          </a:bodyPr>
          <a:lstStyle/>
          <a:p>
            <a:r>
              <a:rPr lang="en-US" b="1" dirty="0" smtClean="0"/>
              <a:t>Romantic</a:t>
            </a:r>
          </a:p>
          <a:p>
            <a:pPr lvl="1"/>
            <a:r>
              <a:rPr lang="en-US" dirty="0" smtClean="0"/>
              <a:t>Dating</a:t>
            </a:r>
          </a:p>
          <a:p>
            <a:pPr lvl="1"/>
            <a:endParaRPr lang="en-US" dirty="0"/>
          </a:p>
          <a:p>
            <a:pPr marL="0" indent="0">
              <a:buNone/>
            </a:pPr>
            <a:r>
              <a:rPr lang="en-US" b="1" dirty="0" smtClean="0"/>
              <a:t>Physical/Non-physical expressions:</a:t>
            </a:r>
            <a:endParaRPr lang="en-US" b="1" dirty="0"/>
          </a:p>
          <a:p>
            <a:pPr lvl="1"/>
            <a:r>
              <a:rPr lang="en-US" dirty="0" smtClean="0"/>
              <a:t>Hugs                                           </a:t>
            </a:r>
          </a:p>
          <a:p>
            <a:pPr lvl="1"/>
            <a:r>
              <a:rPr lang="en-US" dirty="0" smtClean="0"/>
              <a:t>Holding Hands</a:t>
            </a:r>
          </a:p>
          <a:p>
            <a:pPr lvl="1"/>
            <a:r>
              <a:rPr lang="en-US" dirty="0" smtClean="0"/>
              <a:t>Encouragement </a:t>
            </a:r>
          </a:p>
          <a:p>
            <a:pPr lvl="1"/>
            <a:r>
              <a:rPr lang="en-US" dirty="0" smtClean="0"/>
              <a:t>Esteem</a:t>
            </a:r>
          </a:p>
        </p:txBody>
      </p:sp>
    </p:spTree>
    <p:extLst>
      <p:ext uri="{BB962C8B-B14F-4D97-AF65-F5344CB8AC3E}">
        <p14:creationId xmlns:p14="http://schemas.microsoft.com/office/powerpoint/2010/main" val="91919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grojas\AppData\Local\Microsoft\Windows\Temporary Internet Files\Content.IE5\MM4HGUTH\MP9004464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38200"/>
            <a:ext cx="3403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27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Marital Love</a:t>
            </a:r>
            <a:endParaRPr lang="en-US" dirty="0"/>
          </a:p>
        </p:txBody>
      </p:sp>
      <p:sp>
        <p:nvSpPr>
          <p:cNvPr id="4" name="Text Placeholder 3"/>
          <p:cNvSpPr>
            <a:spLocks noGrp="1"/>
          </p:cNvSpPr>
          <p:nvPr>
            <p:ph type="body" idx="1"/>
          </p:nvPr>
        </p:nvSpPr>
        <p:spPr>
          <a:xfrm>
            <a:off x="1051560" y="2240280"/>
            <a:ext cx="7406640" cy="426720"/>
          </a:xfrm>
        </p:spPr>
        <p:txBody>
          <a:bodyPr>
            <a:normAutofit lnSpcReduction="10000"/>
          </a:bodyPr>
          <a:lstStyle/>
          <a:p>
            <a:r>
              <a:rPr lang="en-US" b="1" dirty="0" smtClean="0"/>
              <a:t>Types of Love/Emotions/Attitudes</a:t>
            </a:r>
            <a:endParaRPr lang="en-US" b="1" dirty="0"/>
          </a:p>
        </p:txBody>
      </p:sp>
      <p:sp>
        <p:nvSpPr>
          <p:cNvPr id="5" name="Content Placeholder 4"/>
          <p:cNvSpPr>
            <a:spLocks noGrp="1"/>
          </p:cNvSpPr>
          <p:nvPr>
            <p:ph sz="half" idx="2"/>
          </p:nvPr>
        </p:nvSpPr>
        <p:spPr>
          <a:xfrm>
            <a:off x="688488" y="2947594"/>
            <a:ext cx="7922112" cy="3681805"/>
          </a:xfrm>
        </p:spPr>
        <p:txBody>
          <a:bodyPr>
            <a:normAutofit/>
          </a:bodyPr>
          <a:lstStyle/>
          <a:p>
            <a:r>
              <a:rPr lang="en-US" b="1" dirty="0" smtClean="0"/>
              <a:t>Married </a:t>
            </a:r>
            <a:endParaRPr lang="en-US" b="1" dirty="0"/>
          </a:p>
          <a:p>
            <a:pPr lvl="1"/>
            <a:r>
              <a:rPr lang="en-US" dirty="0" smtClean="0"/>
              <a:t>Husband and Wife</a:t>
            </a:r>
          </a:p>
          <a:p>
            <a:pPr lvl="1"/>
            <a:endParaRPr lang="en-US" dirty="0"/>
          </a:p>
          <a:p>
            <a:pPr marL="0" indent="0">
              <a:buNone/>
            </a:pPr>
            <a:r>
              <a:rPr lang="en-US" dirty="0" smtClean="0"/>
              <a:t>Physical/Non-physical expressions:</a:t>
            </a:r>
            <a:endParaRPr lang="en-US" dirty="0"/>
          </a:p>
          <a:p>
            <a:pPr lvl="1"/>
            <a:r>
              <a:rPr lang="en-US" dirty="0" smtClean="0"/>
              <a:t>Hugs                                           </a:t>
            </a:r>
          </a:p>
          <a:p>
            <a:pPr lvl="1"/>
            <a:r>
              <a:rPr lang="en-US" dirty="0" smtClean="0"/>
              <a:t>Kisses</a:t>
            </a:r>
          </a:p>
          <a:p>
            <a:pPr lvl="1"/>
            <a:r>
              <a:rPr lang="en-US" dirty="0" smtClean="0"/>
              <a:t>Sexual love</a:t>
            </a:r>
          </a:p>
          <a:p>
            <a:pPr lvl="1"/>
            <a:r>
              <a:rPr lang="en-US" dirty="0" smtClean="0"/>
              <a:t>Generosity</a:t>
            </a:r>
          </a:p>
          <a:p>
            <a:pPr lvl="1"/>
            <a:r>
              <a:rPr lang="en-US" dirty="0" smtClean="0"/>
              <a:t>Joy and Respect</a:t>
            </a:r>
          </a:p>
        </p:txBody>
      </p:sp>
    </p:spTree>
    <p:extLst>
      <p:ext uri="{BB962C8B-B14F-4D97-AF65-F5344CB8AC3E}">
        <p14:creationId xmlns:p14="http://schemas.microsoft.com/office/powerpoint/2010/main" val="96198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rojas\AppData\Local\Microsoft\Windows\Temporary Internet Files\Content.IE5\MXFSGG5W\MP9004095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762000"/>
            <a:ext cx="36593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195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 expressions for each type of love may overlap but there are safeguards or “boundaries” for each. </a:t>
            </a:r>
          </a:p>
          <a:p>
            <a:r>
              <a:rPr lang="en-US" dirty="0" smtClean="0"/>
              <a:t>Each category may have its own feelings of affection, fear, anger, joy or even guilt but, boundaries establish the rules. </a:t>
            </a:r>
          </a:p>
          <a:p>
            <a:r>
              <a:rPr lang="en-US" dirty="0" smtClean="0"/>
              <a:t>Boundaries help to appropriately communicate or share thoughts, attitudes and feelings. </a:t>
            </a:r>
          </a:p>
        </p:txBody>
      </p:sp>
      <p:sp>
        <p:nvSpPr>
          <p:cNvPr id="3" name="Title 2"/>
          <p:cNvSpPr>
            <a:spLocks noGrp="1"/>
          </p:cNvSpPr>
          <p:nvPr>
            <p:ph type="title"/>
          </p:nvPr>
        </p:nvSpPr>
        <p:spPr/>
        <p:txBody>
          <a:bodyPr/>
          <a:lstStyle/>
          <a:p>
            <a:r>
              <a:rPr lang="en-US" dirty="0" smtClean="0"/>
              <a:t>Love and Relationships</a:t>
            </a:r>
            <a:endParaRPr lang="en-US" dirty="0"/>
          </a:p>
        </p:txBody>
      </p:sp>
    </p:spTree>
    <p:extLst>
      <p:ext uri="{BB962C8B-B14F-4D97-AF65-F5344CB8AC3E}">
        <p14:creationId xmlns:p14="http://schemas.microsoft.com/office/powerpoint/2010/main" val="1118096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grojas\AppData\Local\Microsoft\Windows\Temporary Internet Files\Content.IE5\MXFSGG5W\MP9004308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14400"/>
            <a:ext cx="3830612" cy="522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195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48347"/>
            <a:ext cx="8534400" cy="4381053"/>
          </a:xfrm>
        </p:spPr>
        <p:txBody>
          <a:bodyPr>
            <a:normAutofit/>
          </a:bodyPr>
          <a:lstStyle/>
          <a:p>
            <a:r>
              <a:rPr lang="en-US" dirty="0" smtClean="0"/>
              <a:t>Genesis teaches us that God intended sexual love between a married man and a woman for a  distinct purpose. </a:t>
            </a:r>
          </a:p>
          <a:p>
            <a:r>
              <a:rPr lang="en-US" dirty="0" smtClean="0"/>
              <a:t>Sexual love is an image of the absolute and unfailing love of God for humankind. </a:t>
            </a:r>
          </a:p>
          <a:p>
            <a:r>
              <a:rPr lang="en-US" dirty="0" smtClean="0"/>
              <a:t>God is relational and desires our communion with him.</a:t>
            </a:r>
          </a:p>
          <a:p>
            <a:r>
              <a:rPr lang="en-US" dirty="0" smtClean="0"/>
              <a:t>God’s love is free, total, faithful and fruitful.</a:t>
            </a:r>
          </a:p>
          <a:p>
            <a:r>
              <a:rPr lang="en-US" dirty="0" smtClean="0"/>
              <a:t>The proper place and context for sexual love is within a marriage, man and woman as a total gift of self to the other, a life generating union. </a:t>
            </a:r>
            <a:endParaRPr lang="en-US" dirty="0"/>
          </a:p>
        </p:txBody>
      </p:sp>
      <p:sp>
        <p:nvSpPr>
          <p:cNvPr id="3" name="Title 2"/>
          <p:cNvSpPr>
            <a:spLocks noGrp="1"/>
          </p:cNvSpPr>
          <p:nvPr>
            <p:ph type="title"/>
          </p:nvPr>
        </p:nvSpPr>
        <p:spPr/>
        <p:txBody>
          <a:bodyPr/>
          <a:lstStyle/>
          <a:p>
            <a:r>
              <a:rPr lang="en-US" dirty="0" smtClean="0"/>
              <a:t>Sexual Love</a:t>
            </a:r>
            <a:endParaRPr lang="en-US" dirty="0"/>
          </a:p>
        </p:txBody>
      </p:sp>
    </p:spTree>
    <p:extLst>
      <p:ext uri="{BB962C8B-B14F-4D97-AF65-F5344CB8AC3E}">
        <p14:creationId xmlns:p14="http://schemas.microsoft.com/office/powerpoint/2010/main" val="1059455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rojas\AppData\Local\Microsoft\Windows\Temporary Internet Files\Content.IE5\MXFSGG5W\MP9004006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831578"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64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Love and Relationships</a:t>
            </a:r>
            <a:endParaRPr lang="en-US" dirty="0"/>
          </a:p>
        </p:txBody>
      </p:sp>
      <p:sp>
        <p:nvSpPr>
          <p:cNvPr id="5" name="Content Placeholder 4"/>
          <p:cNvSpPr>
            <a:spLocks noGrp="1"/>
          </p:cNvSpPr>
          <p:nvPr>
            <p:ph sz="half" idx="2"/>
          </p:nvPr>
        </p:nvSpPr>
        <p:spPr>
          <a:xfrm>
            <a:off x="688488" y="2286000"/>
            <a:ext cx="7617312" cy="3834563"/>
          </a:xfrm>
        </p:spPr>
        <p:txBody>
          <a:bodyPr/>
          <a:lstStyle/>
          <a:p>
            <a:r>
              <a:rPr lang="en-US" dirty="0" smtClean="0"/>
              <a:t>Based on the purpose of sexual love…</a:t>
            </a:r>
          </a:p>
          <a:p>
            <a:pPr lvl="1"/>
            <a:r>
              <a:rPr lang="en-US" dirty="0" smtClean="0"/>
              <a:t> sexual contact outside of marriage lacks the total gift of a man and woman to each other.</a:t>
            </a:r>
          </a:p>
          <a:p>
            <a:r>
              <a:rPr lang="en-US" dirty="0" smtClean="0"/>
              <a:t>Without a permanent commitment…</a:t>
            </a:r>
          </a:p>
          <a:p>
            <a:pPr lvl="1"/>
            <a:r>
              <a:rPr lang="en-US" dirty="0" smtClean="0"/>
              <a:t> there is a lack of freedom to love each other completely or be faithful.</a:t>
            </a:r>
          </a:p>
          <a:p>
            <a:r>
              <a:rPr lang="en-US" dirty="0" smtClean="0"/>
              <a:t>It lacks…</a:t>
            </a:r>
          </a:p>
          <a:p>
            <a:pPr lvl="1"/>
            <a:r>
              <a:rPr lang="en-US" dirty="0" smtClean="0"/>
              <a:t>The generosity and sacrificial care needed to assume responsibility for the care of children. </a:t>
            </a:r>
            <a:endParaRPr lang="en-US" dirty="0"/>
          </a:p>
        </p:txBody>
      </p:sp>
    </p:spTree>
    <p:extLst>
      <p:ext uri="{BB962C8B-B14F-4D97-AF65-F5344CB8AC3E}">
        <p14:creationId xmlns:p14="http://schemas.microsoft.com/office/powerpoint/2010/main" val="386829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Corinthians 13 teaches us to identify healthy and loving relationships.</a:t>
            </a:r>
          </a:p>
          <a:p>
            <a:endParaRPr lang="en-US" dirty="0"/>
          </a:p>
          <a:p>
            <a:r>
              <a:rPr lang="en-US" dirty="0" smtClean="0"/>
              <a:t>Love is…</a:t>
            </a:r>
          </a:p>
          <a:p>
            <a:pPr lvl="1"/>
            <a:r>
              <a:rPr lang="en-US" dirty="0" smtClean="0"/>
              <a:t>Patient</a:t>
            </a:r>
          </a:p>
          <a:p>
            <a:pPr lvl="1"/>
            <a:r>
              <a:rPr lang="en-US" dirty="0" smtClean="0"/>
              <a:t>Kind</a:t>
            </a:r>
          </a:p>
          <a:p>
            <a:pPr lvl="1"/>
            <a:r>
              <a:rPr lang="en-US" dirty="0" smtClean="0"/>
              <a:t>Not Jealous, pompous, inflated or rude</a:t>
            </a:r>
          </a:p>
          <a:p>
            <a:pPr lvl="1"/>
            <a:r>
              <a:rPr lang="en-US" dirty="0" smtClean="0"/>
              <a:t>Not self-centered, quick-tempered, or holds grudges </a:t>
            </a:r>
            <a:endParaRPr lang="en-US" dirty="0"/>
          </a:p>
        </p:txBody>
      </p:sp>
      <p:sp>
        <p:nvSpPr>
          <p:cNvPr id="3" name="Title 2"/>
          <p:cNvSpPr>
            <a:spLocks noGrp="1"/>
          </p:cNvSpPr>
          <p:nvPr>
            <p:ph type="title"/>
          </p:nvPr>
        </p:nvSpPr>
        <p:spPr/>
        <p:txBody>
          <a:bodyPr/>
          <a:lstStyle/>
          <a:p>
            <a:r>
              <a:rPr lang="en-US" dirty="0" smtClean="0"/>
              <a:t>Christian  Love</a:t>
            </a:r>
            <a:endParaRPr lang="en-US" dirty="0"/>
          </a:p>
        </p:txBody>
      </p:sp>
    </p:spTree>
    <p:extLst>
      <p:ext uri="{BB962C8B-B14F-4D97-AF65-F5344CB8AC3E}">
        <p14:creationId xmlns:p14="http://schemas.microsoft.com/office/powerpoint/2010/main" val="364376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457200"/>
            <a:ext cx="7756263" cy="1143000"/>
          </a:xfrm>
        </p:spPr>
        <p:txBody>
          <a:bodyPr/>
          <a:lstStyle/>
          <a:p>
            <a:r>
              <a:rPr lang="en-US" sz="5200" dirty="0" smtClean="0"/>
              <a:t>What makes a Healthy Relationship?</a:t>
            </a:r>
            <a:endParaRPr lang="en-US" sz="5200" dirty="0"/>
          </a:p>
        </p:txBody>
      </p:sp>
      <p:sp>
        <p:nvSpPr>
          <p:cNvPr id="4" name="Content Placeholder 3"/>
          <p:cNvSpPr>
            <a:spLocks noGrp="1"/>
          </p:cNvSpPr>
          <p:nvPr>
            <p:ph sz="half" idx="2"/>
          </p:nvPr>
        </p:nvSpPr>
        <p:spPr>
          <a:xfrm>
            <a:off x="688488" y="2438400"/>
            <a:ext cx="7693512" cy="3682163"/>
          </a:xfrm>
        </p:spPr>
        <p:txBody>
          <a:bodyPr/>
          <a:lstStyle/>
          <a:p>
            <a:r>
              <a:rPr lang="en-US" dirty="0" smtClean="0"/>
              <a:t>Mutual Respect</a:t>
            </a:r>
            <a:br>
              <a:rPr lang="en-US" dirty="0" smtClean="0"/>
            </a:br>
            <a:endParaRPr lang="en-US" dirty="0" smtClean="0"/>
          </a:p>
          <a:p>
            <a:r>
              <a:rPr lang="en-US" dirty="0" smtClean="0"/>
              <a:t>Trust</a:t>
            </a:r>
            <a:br>
              <a:rPr lang="en-US" dirty="0" smtClean="0"/>
            </a:br>
            <a:endParaRPr lang="en-US" dirty="0" smtClean="0"/>
          </a:p>
          <a:p>
            <a:r>
              <a:rPr lang="en-US" dirty="0" smtClean="0"/>
              <a:t>Honesty</a:t>
            </a:r>
            <a:br>
              <a:rPr lang="en-US" dirty="0" smtClean="0"/>
            </a:br>
            <a:endParaRPr lang="en-US" dirty="0" smtClean="0"/>
          </a:p>
          <a:p>
            <a:r>
              <a:rPr lang="en-US" dirty="0" smtClean="0"/>
              <a:t>Support</a:t>
            </a:r>
            <a:br>
              <a:rPr lang="en-US" dirty="0" smtClean="0"/>
            </a:br>
            <a:endParaRPr lang="en-US" dirty="0" smtClean="0"/>
          </a:p>
          <a:p>
            <a:r>
              <a:rPr lang="en-US" dirty="0" smtClean="0"/>
              <a:t>Good Communication</a:t>
            </a:r>
            <a:endParaRPr lang="en-US" dirty="0"/>
          </a:p>
        </p:txBody>
      </p:sp>
    </p:spTree>
    <p:extLst>
      <p:ext uri="{BB962C8B-B14F-4D97-AF65-F5344CB8AC3E}">
        <p14:creationId xmlns:p14="http://schemas.microsoft.com/office/powerpoint/2010/main" val="145191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b="1" dirty="0" smtClean="0"/>
              <a:t>Mutual Respect:</a:t>
            </a:r>
          </a:p>
          <a:p>
            <a:pPr lvl="1"/>
            <a:r>
              <a:rPr lang="en-US" dirty="0" smtClean="0"/>
              <a:t>Values the other person and enjoys the differences that exist. </a:t>
            </a:r>
          </a:p>
          <a:p>
            <a:pPr lvl="1"/>
            <a:r>
              <a:rPr lang="en-US" dirty="0" smtClean="0"/>
              <a:t>Respects each other’s friends, activities and point of view.</a:t>
            </a:r>
          </a:p>
          <a:p>
            <a:pPr lvl="1"/>
            <a:r>
              <a:rPr lang="en-US" dirty="0" smtClean="0"/>
              <a:t>One person does not dominate the other or attempt to control them. </a:t>
            </a:r>
          </a:p>
          <a:p>
            <a:pPr lvl="1"/>
            <a:r>
              <a:rPr lang="en-US" dirty="0" smtClean="0"/>
              <a:t>1 Corinthians says, Love is patient and kind. </a:t>
            </a:r>
            <a:endParaRPr lang="en-US" dirty="0"/>
          </a:p>
        </p:txBody>
      </p:sp>
      <p:sp>
        <p:nvSpPr>
          <p:cNvPr id="7" name="Title 6"/>
          <p:cNvSpPr>
            <a:spLocks noGrp="1"/>
          </p:cNvSpPr>
          <p:nvPr>
            <p:ph type="title"/>
          </p:nvPr>
        </p:nvSpPr>
        <p:spPr/>
        <p:txBody>
          <a:bodyPr/>
          <a:lstStyle/>
          <a:p>
            <a:r>
              <a:rPr lang="en-US" sz="5200" dirty="0" smtClean="0"/>
              <a:t>Mutual Respect</a:t>
            </a:r>
            <a:endParaRPr lang="en-US" sz="5200" dirty="0"/>
          </a:p>
        </p:txBody>
      </p:sp>
    </p:spTree>
    <p:extLst>
      <p:ext uri="{BB962C8B-B14F-4D97-AF65-F5344CB8AC3E}">
        <p14:creationId xmlns:p14="http://schemas.microsoft.com/office/powerpoint/2010/main" val="1733018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grojas\AppData\Local\Microsoft\Windows\Temporary Internet Files\Content.IE5\MM4HGUTH\MC9003605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466461"/>
            <a:ext cx="569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67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b="1" dirty="0" smtClean="0"/>
              <a:t>Trust:</a:t>
            </a:r>
          </a:p>
          <a:p>
            <a:r>
              <a:rPr lang="en-US" dirty="0" smtClean="0"/>
              <a:t>There must be trust in one another, if trust is absent, the relationship will not be a healthy one. </a:t>
            </a:r>
          </a:p>
          <a:p>
            <a:r>
              <a:rPr lang="en-US" dirty="0" smtClean="0"/>
              <a:t>Manipulation can harm trust in a relationship.</a:t>
            </a:r>
          </a:p>
          <a:p>
            <a:r>
              <a:rPr lang="en-US" dirty="0" smtClean="0"/>
              <a:t>Jealousy is also another form of mistrust, this has no part in a relationship.</a:t>
            </a:r>
          </a:p>
          <a:p>
            <a:r>
              <a:rPr lang="en-US" dirty="0" smtClean="0"/>
              <a:t>1 Corinthians says, Love is not jealous pompous, inflated or rude. </a:t>
            </a:r>
          </a:p>
          <a:p>
            <a:endParaRPr lang="en-US" b="1" dirty="0" smtClean="0"/>
          </a:p>
        </p:txBody>
      </p:sp>
      <p:sp>
        <p:nvSpPr>
          <p:cNvPr id="7" name="Title 6"/>
          <p:cNvSpPr>
            <a:spLocks noGrp="1"/>
          </p:cNvSpPr>
          <p:nvPr>
            <p:ph type="title"/>
          </p:nvPr>
        </p:nvSpPr>
        <p:spPr/>
        <p:txBody>
          <a:bodyPr/>
          <a:lstStyle/>
          <a:p>
            <a:r>
              <a:rPr lang="en-US" sz="5200" dirty="0" smtClean="0"/>
              <a:t>Trust</a:t>
            </a:r>
            <a:endParaRPr lang="en-US" sz="5200" dirty="0"/>
          </a:p>
        </p:txBody>
      </p:sp>
    </p:spTree>
    <p:extLst>
      <p:ext uri="{BB962C8B-B14F-4D97-AF65-F5344CB8AC3E}">
        <p14:creationId xmlns:p14="http://schemas.microsoft.com/office/powerpoint/2010/main" val="3924468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grojas\AppData\Local\Microsoft\Windows\Temporary Internet Files\Content.IE5\MXFSGG5W\MC9003325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828800"/>
            <a:ext cx="708615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212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b="1" dirty="0" smtClean="0"/>
              <a:t>Honesty:</a:t>
            </a:r>
          </a:p>
          <a:p>
            <a:r>
              <a:rPr lang="en-US" dirty="0" smtClean="0"/>
              <a:t>It is difficult to trust someone when honesty is not present.</a:t>
            </a:r>
          </a:p>
          <a:p>
            <a:r>
              <a:rPr lang="en-US" dirty="0" smtClean="0"/>
              <a:t>Feel free to be who you are and say what you think.</a:t>
            </a:r>
          </a:p>
          <a:p>
            <a:r>
              <a:rPr lang="en-US" dirty="0" smtClean="0"/>
              <a:t>Conforming to another person’s wishes is being dishonest to yourself.</a:t>
            </a:r>
          </a:p>
          <a:p>
            <a:r>
              <a:rPr lang="en-US" dirty="0" smtClean="0"/>
              <a:t>1 Corinthians says, Love is not self-centered.</a:t>
            </a:r>
          </a:p>
          <a:p>
            <a:endParaRPr lang="en-US" b="1" dirty="0" smtClean="0"/>
          </a:p>
        </p:txBody>
      </p:sp>
      <p:sp>
        <p:nvSpPr>
          <p:cNvPr id="7" name="Title 6"/>
          <p:cNvSpPr>
            <a:spLocks noGrp="1"/>
          </p:cNvSpPr>
          <p:nvPr>
            <p:ph type="title"/>
          </p:nvPr>
        </p:nvSpPr>
        <p:spPr/>
        <p:txBody>
          <a:bodyPr/>
          <a:lstStyle/>
          <a:p>
            <a:r>
              <a:rPr lang="en-US" sz="5200" dirty="0" smtClean="0"/>
              <a:t>Honesty</a:t>
            </a:r>
            <a:endParaRPr lang="en-US" sz="5200" dirty="0"/>
          </a:p>
        </p:txBody>
      </p:sp>
    </p:spTree>
    <p:extLst>
      <p:ext uri="{BB962C8B-B14F-4D97-AF65-F5344CB8AC3E}">
        <p14:creationId xmlns:p14="http://schemas.microsoft.com/office/powerpoint/2010/main" val="3432523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b="1" dirty="0" smtClean="0"/>
              <a:t>Support:</a:t>
            </a:r>
          </a:p>
          <a:p>
            <a:r>
              <a:rPr lang="en-US" dirty="0" smtClean="0"/>
              <a:t>A healthy relationship calls for mutual support through good times and bad times. </a:t>
            </a:r>
          </a:p>
          <a:p>
            <a:r>
              <a:rPr lang="en-US" dirty="0" smtClean="0"/>
              <a:t>Listening, offering encouragement and showing concern are essential.</a:t>
            </a:r>
          </a:p>
          <a:p>
            <a:r>
              <a:rPr lang="en-US" dirty="0" smtClean="0"/>
              <a:t>Support is not to be confused with agreeing with someone who may hurt him/herself or others.</a:t>
            </a:r>
          </a:p>
          <a:p>
            <a:r>
              <a:rPr lang="en-US" dirty="0" smtClean="0"/>
              <a:t>1 Corinthians says, Love is not self-centered.</a:t>
            </a:r>
          </a:p>
          <a:p>
            <a:endParaRPr lang="en-US" b="1" dirty="0" smtClean="0"/>
          </a:p>
        </p:txBody>
      </p:sp>
      <p:sp>
        <p:nvSpPr>
          <p:cNvPr id="7" name="Title 6"/>
          <p:cNvSpPr>
            <a:spLocks noGrp="1"/>
          </p:cNvSpPr>
          <p:nvPr>
            <p:ph type="title"/>
          </p:nvPr>
        </p:nvSpPr>
        <p:spPr/>
        <p:txBody>
          <a:bodyPr/>
          <a:lstStyle/>
          <a:p>
            <a:r>
              <a:rPr lang="en-US" sz="5200" dirty="0" smtClean="0"/>
              <a:t>Support</a:t>
            </a:r>
            <a:endParaRPr lang="en-US" sz="5200" dirty="0"/>
          </a:p>
        </p:txBody>
      </p:sp>
    </p:spTree>
    <p:extLst>
      <p:ext uri="{BB962C8B-B14F-4D97-AF65-F5344CB8AC3E}">
        <p14:creationId xmlns:p14="http://schemas.microsoft.com/office/powerpoint/2010/main" val="3788045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C:\Users\grojas\AppData\Local\Microsoft\Windows\Temporary Internet Files\Content.IE5\MM4HGUTH\MP90044647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6629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40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b="1" dirty="0" smtClean="0"/>
              <a:t>Good Communication:</a:t>
            </a:r>
          </a:p>
          <a:p>
            <a:r>
              <a:rPr lang="en-US" dirty="0" smtClean="0"/>
              <a:t>Ask what another person means by what s/he says and/or means. </a:t>
            </a:r>
          </a:p>
          <a:p>
            <a:r>
              <a:rPr lang="en-US" dirty="0" smtClean="0"/>
              <a:t>Be honest and open to avoid misunderstandings. </a:t>
            </a:r>
          </a:p>
          <a:p>
            <a:r>
              <a:rPr lang="en-US" dirty="0" smtClean="0"/>
              <a:t>Never keep feelings bottled up. </a:t>
            </a:r>
          </a:p>
          <a:p>
            <a:r>
              <a:rPr lang="en-US" dirty="0" smtClean="0"/>
              <a:t>1 Corinthians says, Love is not quick tempered and does not hold grudges or focuses on the things others do against us.</a:t>
            </a:r>
          </a:p>
          <a:p>
            <a:endParaRPr lang="en-US" b="1" dirty="0" smtClean="0"/>
          </a:p>
        </p:txBody>
      </p:sp>
      <p:sp>
        <p:nvSpPr>
          <p:cNvPr id="7" name="Title 6"/>
          <p:cNvSpPr>
            <a:spLocks noGrp="1"/>
          </p:cNvSpPr>
          <p:nvPr>
            <p:ph type="title"/>
          </p:nvPr>
        </p:nvSpPr>
        <p:spPr/>
        <p:txBody>
          <a:bodyPr/>
          <a:lstStyle/>
          <a:p>
            <a:r>
              <a:rPr lang="en-US" sz="5200" dirty="0" smtClean="0"/>
              <a:t>Good Communication</a:t>
            </a:r>
            <a:endParaRPr lang="en-US" sz="5200" dirty="0"/>
          </a:p>
        </p:txBody>
      </p:sp>
    </p:spTree>
    <p:extLst>
      <p:ext uri="{BB962C8B-B14F-4D97-AF65-F5344CB8AC3E}">
        <p14:creationId xmlns:p14="http://schemas.microsoft.com/office/powerpoint/2010/main" val="2156651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grojas\AppData\Local\Microsoft\Windows\Temporary Internet Files\Content.IE5\MXFSGG5W\MP9003992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85800"/>
            <a:ext cx="533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01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Every human is created with love in the image and likeness of God.</a:t>
            </a:r>
          </a:p>
          <a:p>
            <a:r>
              <a:rPr lang="en-US" dirty="0" smtClean="0"/>
              <a:t>We owe respect to each person as 1 Corinthians 13 teaches us.</a:t>
            </a:r>
          </a:p>
          <a:p>
            <a:r>
              <a:rPr lang="en-US" dirty="0" smtClean="0"/>
              <a:t>Without the love described in Corinthians, we are like a “clashing cymbal”, lots of noise with little substance.</a:t>
            </a:r>
          </a:p>
        </p:txBody>
      </p:sp>
      <p:sp>
        <p:nvSpPr>
          <p:cNvPr id="3" name="Title 2"/>
          <p:cNvSpPr>
            <a:spLocks noGrp="1"/>
          </p:cNvSpPr>
          <p:nvPr>
            <p:ph type="title"/>
          </p:nvPr>
        </p:nvSpPr>
        <p:spPr/>
        <p:txBody>
          <a:bodyPr/>
          <a:lstStyle/>
          <a:p>
            <a:r>
              <a:rPr lang="en-US" dirty="0" smtClean="0"/>
              <a:t>Christian Love</a:t>
            </a:r>
            <a:endParaRPr lang="en-US" dirty="0"/>
          </a:p>
        </p:txBody>
      </p:sp>
      <p:pic>
        <p:nvPicPr>
          <p:cNvPr id="4" name="Picture 3" descr="C:\Users\grojas\AppData\Local\Microsoft\Windows\Temporary Internet Files\Content.IE5\MM4HGUTH\MC9002875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199" y="4762919"/>
            <a:ext cx="1689775" cy="134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314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Healthy relationships should be enjoyable.</a:t>
            </a:r>
          </a:p>
          <a:p>
            <a:r>
              <a:rPr lang="en-US" dirty="0" smtClean="0"/>
              <a:t>Include a variety of friends.</a:t>
            </a:r>
          </a:p>
          <a:p>
            <a:r>
              <a:rPr lang="en-US" dirty="0" smtClean="0"/>
              <a:t>Relationships should make you feel good about yourself. </a:t>
            </a:r>
          </a:p>
          <a:p>
            <a:r>
              <a:rPr lang="en-US" dirty="0" smtClean="0"/>
              <a:t>Although misunderstandings happen even in healthy relationships, the feeling of happiness and satisfaction should outweigh difficult moments.</a:t>
            </a:r>
          </a:p>
          <a:p>
            <a:pPr marL="0" indent="0">
              <a:buNone/>
            </a:pPr>
            <a:endParaRPr lang="en-US" dirty="0"/>
          </a:p>
        </p:txBody>
      </p:sp>
      <p:sp>
        <p:nvSpPr>
          <p:cNvPr id="3" name="Title 2"/>
          <p:cNvSpPr>
            <a:spLocks noGrp="1"/>
          </p:cNvSpPr>
          <p:nvPr>
            <p:ph type="title"/>
          </p:nvPr>
        </p:nvSpPr>
        <p:spPr/>
        <p:txBody>
          <a:bodyPr/>
          <a:lstStyle/>
          <a:p>
            <a:r>
              <a:rPr lang="en-US" sz="5200" dirty="0" smtClean="0"/>
              <a:t>What makes a Healthy Relationship?</a:t>
            </a:r>
            <a:endParaRPr lang="en-US" sz="5200" dirty="0"/>
          </a:p>
        </p:txBody>
      </p:sp>
    </p:spTree>
    <p:extLst>
      <p:ext uri="{BB962C8B-B14F-4D97-AF65-F5344CB8AC3E}">
        <p14:creationId xmlns:p14="http://schemas.microsoft.com/office/powerpoint/2010/main" val="3130594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grojas\AppData\Local\Microsoft\Windows\Temporary Internet Files\Content.IE5\KDNLQILH\MP9004227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5130328"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426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relationship is unhealthy when it involves behavior that:</a:t>
            </a:r>
          </a:p>
          <a:p>
            <a:pPr lvl="1"/>
            <a:r>
              <a:rPr lang="en-US" dirty="0" smtClean="0"/>
              <a:t>Demands</a:t>
            </a:r>
          </a:p>
          <a:p>
            <a:pPr lvl="1"/>
            <a:r>
              <a:rPr lang="en-US" dirty="0" smtClean="0"/>
              <a:t>Belittles</a:t>
            </a:r>
          </a:p>
          <a:p>
            <a:pPr lvl="1"/>
            <a:r>
              <a:rPr lang="en-US" dirty="0" smtClean="0"/>
              <a:t>Disrespects</a:t>
            </a:r>
          </a:p>
          <a:p>
            <a:pPr lvl="1"/>
            <a:r>
              <a:rPr lang="en-US" dirty="0" smtClean="0"/>
              <a:t>Manipulates</a:t>
            </a:r>
          </a:p>
          <a:p>
            <a:pPr lvl="1"/>
            <a:r>
              <a:rPr lang="en-US" dirty="0" smtClean="0"/>
              <a:t>Controls</a:t>
            </a:r>
          </a:p>
          <a:p>
            <a:pPr lvl="1"/>
            <a:r>
              <a:rPr lang="en-US" dirty="0" smtClean="0"/>
              <a:t>Physically/Sexually abuses another person</a:t>
            </a:r>
            <a:endParaRPr lang="en-US" dirty="0"/>
          </a:p>
        </p:txBody>
      </p:sp>
      <p:sp>
        <p:nvSpPr>
          <p:cNvPr id="3" name="Title 2"/>
          <p:cNvSpPr>
            <a:spLocks noGrp="1"/>
          </p:cNvSpPr>
          <p:nvPr>
            <p:ph type="title"/>
          </p:nvPr>
        </p:nvSpPr>
        <p:spPr/>
        <p:txBody>
          <a:bodyPr/>
          <a:lstStyle/>
          <a:p>
            <a:r>
              <a:rPr lang="en-US" dirty="0" smtClean="0"/>
              <a:t>Unhealthy Relationships</a:t>
            </a:r>
            <a:endParaRPr lang="en-US" dirty="0"/>
          </a:p>
        </p:txBody>
      </p:sp>
    </p:spTree>
    <p:extLst>
      <p:ext uri="{BB962C8B-B14F-4D97-AF65-F5344CB8AC3E}">
        <p14:creationId xmlns:p14="http://schemas.microsoft.com/office/powerpoint/2010/main" val="101938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dirty="0" smtClean="0"/>
              <a:t>Physical Abuse</a:t>
            </a:r>
          </a:p>
          <a:p>
            <a:endParaRPr lang="en-US" dirty="0"/>
          </a:p>
          <a:p>
            <a:r>
              <a:rPr lang="en-US" dirty="0" smtClean="0"/>
              <a:t>Sexual Abuse</a:t>
            </a:r>
          </a:p>
          <a:p>
            <a:endParaRPr lang="en-US" dirty="0"/>
          </a:p>
          <a:p>
            <a:r>
              <a:rPr lang="en-US" dirty="0" smtClean="0"/>
              <a:t>Emotional (verbal) abuse:</a:t>
            </a:r>
          </a:p>
          <a:p>
            <a:endParaRPr lang="en-US" dirty="0"/>
          </a:p>
          <a:p>
            <a:r>
              <a:rPr lang="en-US" dirty="0" smtClean="0"/>
              <a:t>Bullying</a:t>
            </a:r>
          </a:p>
          <a:p>
            <a:endParaRPr lang="en-US" b="1" dirty="0" smtClean="0"/>
          </a:p>
        </p:txBody>
      </p:sp>
      <p:sp>
        <p:nvSpPr>
          <p:cNvPr id="7" name="Title 6"/>
          <p:cNvSpPr>
            <a:spLocks noGrp="1"/>
          </p:cNvSpPr>
          <p:nvPr>
            <p:ph type="title"/>
          </p:nvPr>
        </p:nvSpPr>
        <p:spPr/>
        <p:txBody>
          <a:bodyPr/>
          <a:lstStyle/>
          <a:p>
            <a:r>
              <a:rPr lang="en-US" dirty="0" smtClean="0"/>
              <a:t>Types of Abuse</a:t>
            </a:r>
            <a:endParaRPr lang="en-US" dirty="0"/>
          </a:p>
        </p:txBody>
      </p:sp>
    </p:spTree>
    <p:extLst>
      <p:ext uri="{BB962C8B-B14F-4D97-AF65-F5344CB8AC3E}">
        <p14:creationId xmlns:p14="http://schemas.microsoft.com/office/powerpoint/2010/main" val="350035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Physical Abuse</a:t>
            </a:r>
            <a:endParaRPr lang="en-US" dirty="0"/>
          </a:p>
        </p:txBody>
      </p:sp>
      <p:sp>
        <p:nvSpPr>
          <p:cNvPr id="4" name="Text Placeholder 3"/>
          <p:cNvSpPr>
            <a:spLocks noGrp="1"/>
          </p:cNvSpPr>
          <p:nvPr>
            <p:ph type="body" idx="1"/>
          </p:nvPr>
        </p:nvSpPr>
        <p:spPr>
          <a:xfrm>
            <a:off x="1051560" y="2057400"/>
            <a:ext cx="7330440" cy="533400"/>
          </a:xfrm>
        </p:spPr>
        <p:txBody>
          <a:bodyPr>
            <a:normAutofit fontScale="25000" lnSpcReduction="20000"/>
          </a:bodyPr>
          <a:lstStyle/>
          <a:p>
            <a:endParaRPr lang="en-US" dirty="0" smtClean="0"/>
          </a:p>
          <a:p>
            <a:r>
              <a:rPr lang="en-US" sz="9600" dirty="0" smtClean="0"/>
              <a:t>Any </a:t>
            </a:r>
            <a:r>
              <a:rPr lang="en-US" sz="9600" dirty="0"/>
              <a:t>kind of following constitutes </a:t>
            </a:r>
            <a:r>
              <a:rPr lang="en-US" sz="9600" b="1" u="sng" dirty="0"/>
              <a:t>physical abuse</a:t>
            </a:r>
            <a:r>
              <a:rPr lang="en-US" sz="9600" dirty="0"/>
              <a:t>:</a:t>
            </a:r>
          </a:p>
          <a:p>
            <a:endParaRPr lang="en-US" dirty="0"/>
          </a:p>
        </p:txBody>
      </p:sp>
      <p:sp>
        <p:nvSpPr>
          <p:cNvPr id="2" name="Content Placeholder 1"/>
          <p:cNvSpPr>
            <a:spLocks noGrp="1"/>
          </p:cNvSpPr>
          <p:nvPr>
            <p:ph sz="half" idx="2"/>
          </p:nvPr>
        </p:nvSpPr>
        <p:spPr>
          <a:xfrm>
            <a:off x="688488" y="2947595"/>
            <a:ext cx="7922112" cy="3172968"/>
          </a:xfrm>
        </p:spPr>
        <p:txBody>
          <a:bodyPr>
            <a:normAutofit/>
          </a:bodyPr>
          <a:lstStyle/>
          <a:p>
            <a:pPr lvl="1"/>
            <a:r>
              <a:rPr lang="en-US" dirty="0" smtClean="0"/>
              <a:t>Hitting</a:t>
            </a:r>
          </a:p>
          <a:p>
            <a:pPr lvl="1"/>
            <a:r>
              <a:rPr lang="en-US" dirty="0" smtClean="0"/>
              <a:t>Shaking</a:t>
            </a:r>
          </a:p>
          <a:p>
            <a:pPr lvl="1"/>
            <a:r>
              <a:rPr lang="en-US" dirty="0" smtClean="0"/>
              <a:t>Burning</a:t>
            </a:r>
          </a:p>
          <a:p>
            <a:pPr lvl="1"/>
            <a:r>
              <a:rPr lang="en-US" dirty="0" smtClean="0"/>
              <a:t>Pinching</a:t>
            </a:r>
          </a:p>
          <a:p>
            <a:pPr marL="411480" lvl="1" indent="0">
              <a:buNone/>
            </a:pPr>
            <a:endParaRPr lang="en-US" dirty="0" smtClean="0"/>
          </a:p>
          <a:p>
            <a:pPr marL="411480" lvl="1" indent="0">
              <a:buNone/>
            </a:pPr>
            <a:r>
              <a:rPr lang="en-US" dirty="0" smtClean="0"/>
              <a:t>And any other actions that cause physical injury, leave marks or produce significant physical pain. </a:t>
            </a:r>
            <a:endParaRPr lang="en-US" dirty="0"/>
          </a:p>
        </p:txBody>
      </p:sp>
      <p:sp>
        <p:nvSpPr>
          <p:cNvPr id="6" name="Content Placeholder 5"/>
          <p:cNvSpPr>
            <a:spLocks noGrp="1"/>
          </p:cNvSpPr>
          <p:nvPr>
            <p:ph sz="quarter" idx="4"/>
          </p:nvPr>
        </p:nvSpPr>
        <p:spPr>
          <a:xfrm>
            <a:off x="4645026" y="2944368"/>
            <a:ext cx="3799728" cy="2542032"/>
          </a:xfrm>
        </p:spPr>
        <p:txBody>
          <a:bodyPr>
            <a:normAutofit/>
          </a:bodyPr>
          <a:lstStyle/>
          <a:p>
            <a:pPr lvl="1"/>
            <a:r>
              <a:rPr lang="en-US" dirty="0" smtClean="0"/>
              <a:t>Biting</a:t>
            </a:r>
            <a:endParaRPr lang="en-US" dirty="0"/>
          </a:p>
          <a:p>
            <a:pPr lvl="1"/>
            <a:r>
              <a:rPr lang="en-US" dirty="0"/>
              <a:t>Choking</a:t>
            </a:r>
          </a:p>
          <a:p>
            <a:pPr lvl="1"/>
            <a:r>
              <a:rPr lang="en-US" dirty="0" smtClean="0"/>
              <a:t>Throwing</a:t>
            </a:r>
          </a:p>
          <a:p>
            <a:pPr lvl="1"/>
            <a:r>
              <a:rPr lang="en-US" dirty="0" smtClean="0"/>
              <a:t>Beating</a:t>
            </a:r>
          </a:p>
          <a:p>
            <a:pPr marL="411480" lvl="1" indent="0">
              <a:buNone/>
            </a:pPr>
            <a:endParaRPr lang="en-US" dirty="0"/>
          </a:p>
          <a:p>
            <a:endParaRPr lang="en-US" dirty="0"/>
          </a:p>
        </p:txBody>
      </p:sp>
    </p:spTree>
    <p:extLst>
      <p:ext uri="{BB962C8B-B14F-4D97-AF65-F5344CB8AC3E}">
        <p14:creationId xmlns:p14="http://schemas.microsoft.com/office/powerpoint/2010/main" val="3928829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Sexual Abuse is:</a:t>
            </a:r>
          </a:p>
          <a:p>
            <a:r>
              <a:rPr lang="en-US" dirty="0" smtClean="0"/>
              <a:t>Any type of sexual contact between an adult and anyone younger than 18.</a:t>
            </a:r>
          </a:p>
          <a:p>
            <a:r>
              <a:rPr lang="en-US" dirty="0" smtClean="0"/>
              <a:t>Between a significantly older child and a younger child.</a:t>
            </a:r>
          </a:p>
          <a:p>
            <a:r>
              <a:rPr lang="en-US" dirty="0" smtClean="0"/>
              <a:t>Any one person who overpowers another regardless of age. </a:t>
            </a:r>
          </a:p>
          <a:p>
            <a:endParaRPr lang="en-US" dirty="0"/>
          </a:p>
        </p:txBody>
      </p:sp>
      <p:sp>
        <p:nvSpPr>
          <p:cNvPr id="3" name="Title 2"/>
          <p:cNvSpPr>
            <a:spLocks noGrp="1"/>
          </p:cNvSpPr>
          <p:nvPr>
            <p:ph type="title"/>
          </p:nvPr>
        </p:nvSpPr>
        <p:spPr/>
        <p:txBody>
          <a:bodyPr/>
          <a:lstStyle/>
          <a:p>
            <a:r>
              <a:rPr lang="en-US" dirty="0" smtClean="0"/>
              <a:t>Sexual Abuse</a:t>
            </a:r>
            <a:endParaRPr lang="en-US" dirty="0"/>
          </a:p>
        </p:txBody>
      </p:sp>
    </p:spTree>
    <p:extLst>
      <p:ext uri="{BB962C8B-B14F-4D97-AF65-F5344CB8AC3E}">
        <p14:creationId xmlns:p14="http://schemas.microsoft.com/office/powerpoint/2010/main" val="4145034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48347"/>
            <a:ext cx="8458199" cy="4457253"/>
          </a:xfrm>
        </p:spPr>
        <p:txBody>
          <a:bodyPr>
            <a:normAutofit lnSpcReduction="10000"/>
          </a:bodyPr>
          <a:lstStyle/>
          <a:p>
            <a:r>
              <a:rPr lang="en-US" dirty="0" smtClean="0"/>
              <a:t>Emotional (verbal) Abuse:</a:t>
            </a:r>
          </a:p>
          <a:p>
            <a:r>
              <a:rPr lang="en-US" dirty="0" smtClean="0"/>
              <a:t>Emotional abuse is not only yelling or expressing anger towards another. </a:t>
            </a:r>
          </a:p>
          <a:p>
            <a:r>
              <a:rPr lang="en-US" dirty="0" smtClean="0"/>
              <a:t>Emotional abuse entails:</a:t>
            </a:r>
          </a:p>
          <a:p>
            <a:pPr lvl="1"/>
            <a:r>
              <a:rPr lang="en-US" dirty="0" smtClean="0"/>
              <a:t>Belittling</a:t>
            </a:r>
          </a:p>
          <a:p>
            <a:pPr lvl="1"/>
            <a:r>
              <a:rPr lang="en-US" dirty="0" smtClean="0"/>
              <a:t>Blaming</a:t>
            </a:r>
          </a:p>
          <a:p>
            <a:pPr lvl="1"/>
            <a:r>
              <a:rPr lang="en-US" dirty="0" smtClean="0"/>
              <a:t>Demeaning</a:t>
            </a:r>
          </a:p>
          <a:p>
            <a:pPr lvl="1"/>
            <a:r>
              <a:rPr lang="en-US" dirty="0" smtClean="0"/>
              <a:t>Constantly criticizing </a:t>
            </a:r>
          </a:p>
          <a:p>
            <a:pPr lvl="1"/>
            <a:r>
              <a:rPr lang="en-US" dirty="0" smtClean="0"/>
              <a:t>Threatening</a:t>
            </a:r>
          </a:p>
          <a:p>
            <a:pPr lvl="1"/>
            <a:r>
              <a:rPr lang="en-US" dirty="0" smtClean="0"/>
              <a:t>Dismissing another</a:t>
            </a:r>
          </a:p>
          <a:p>
            <a:pPr marL="411480" lvl="1" indent="0">
              <a:buNone/>
            </a:pPr>
            <a:r>
              <a:rPr lang="en-US" dirty="0" smtClean="0"/>
              <a:t>Emotional abuse is abuse.</a:t>
            </a:r>
            <a:endParaRPr lang="en-US" dirty="0"/>
          </a:p>
        </p:txBody>
      </p:sp>
      <p:sp>
        <p:nvSpPr>
          <p:cNvPr id="3" name="Title 2"/>
          <p:cNvSpPr>
            <a:spLocks noGrp="1"/>
          </p:cNvSpPr>
          <p:nvPr>
            <p:ph type="title"/>
          </p:nvPr>
        </p:nvSpPr>
        <p:spPr/>
        <p:txBody>
          <a:bodyPr/>
          <a:lstStyle/>
          <a:p>
            <a:r>
              <a:rPr lang="en-US" dirty="0" smtClean="0"/>
              <a:t>Emotional Abuse</a:t>
            </a:r>
            <a:endParaRPr lang="en-US" dirty="0"/>
          </a:p>
        </p:txBody>
      </p:sp>
    </p:spTree>
    <p:extLst>
      <p:ext uri="{BB962C8B-B14F-4D97-AF65-F5344CB8AC3E}">
        <p14:creationId xmlns:p14="http://schemas.microsoft.com/office/powerpoint/2010/main" val="200023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grojas\AppData\Local\Microsoft\Windows\Temporary Internet Files\Content.IE5\KDNLQILH\MC9102175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65" y="990600"/>
            <a:ext cx="5060236"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15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Bullying:</a:t>
            </a:r>
            <a:endParaRPr lang="en-US" dirty="0"/>
          </a:p>
          <a:p>
            <a:r>
              <a:rPr lang="en-US" dirty="0" smtClean="0"/>
              <a:t>A form of abuse.</a:t>
            </a:r>
          </a:p>
          <a:p>
            <a:r>
              <a:rPr lang="en-US" dirty="0" smtClean="0"/>
              <a:t>Includes:</a:t>
            </a:r>
          </a:p>
          <a:p>
            <a:pPr lvl="1"/>
            <a:r>
              <a:rPr lang="en-US" dirty="0" smtClean="0"/>
              <a:t>Intimidation</a:t>
            </a:r>
          </a:p>
          <a:p>
            <a:pPr lvl="1"/>
            <a:r>
              <a:rPr lang="en-US" dirty="0" smtClean="0"/>
              <a:t>Threats</a:t>
            </a:r>
          </a:p>
          <a:p>
            <a:pPr lvl="1"/>
            <a:r>
              <a:rPr lang="en-US" dirty="0" smtClean="0"/>
              <a:t>Humiliation</a:t>
            </a:r>
          </a:p>
        </p:txBody>
      </p:sp>
      <p:sp>
        <p:nvSpPr>
          <p:cNvPr id="3" name="Title 2"/>
          <p:cNvSpPr>
            <a:spLocks noGrp="1"/>
          </p:cNvSpPr>
          <p:nvPr>
            <p:ph type="title"/>
          </p:nvPr>
        </p:nvSpPr>
        <p:spPr/>
        <p:txBody>
          <a:bodyPr/>
          <a:lstStyle/>
          <a:p>
            <a:r>
              <a:rPr lang="en-US" dirty="0" smtClean="0"/>
              <a:t>Bullying</a:t>
            </a:r>
            <a:endParaRPr lang="en-US" dirty="0"/>
          </a:p>
        </p:txBody>
      </p:sp>
    </p:spTree>
    <p:extLst>
      <p:ext uri="{BB962C8B-B14F-4D97-AF65-F5344CB8AC3E}">
        <p14:creationId xmlns:p14="http://schemas.microsoft.com/office/powerpoint/2010/main" val="4274336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Remember it is always the fault of the abuser</a:t>
            </a:r>
            <a:br>
              <a:rPr lang="en-US" dirty="0" smtClean="0"/>
            </a:br>
            <a:endParaRPr lang="en-US" dirty="0" smtClean="0"/>
          </a:p>
          <a:p>
            <a:r>
              <a:rPr lang="en-US" dirty="0" smtClean="0"/>
              <a:t>Despite the shame or guilt the victim might feel, the abuser is always responsible for the abuse.</a:t>
            </a:r>
          </a:p>
          <a:p>
            <a:endParaRPr lang="en-US" dirty="0"/>
          </a:p>
        </p:txBody>
      </p:sp>
      <p:sp>
        <p:nvSpPr>
          <p:cNvPr id="3" name="Title 2"/>
          <p:cNvSpPr>
            <a:spLocks noGrp="1"/>
          </p:cNvSpPr>
          <p:nvPr>
            <p:ph type="title"/>
          </p:nvPr>
        </p:nvSpPr>
        <p:spPr/>
        <p:txBody>
          <a:bodyPr/>
          <a:lstStyle/>
          <a:p>
            <a:r>
              <a:rPr lang="en-US" dirty="0" smtClean="0"/>
              <a:t>Abuse</a:t>
            </a:r>
            <a:endParaRPr lang="en-US" dirty="0"/>
          </a:p>
        </p:txBody>
      </p:sp>
    </p:spTree>
    <p:extLst>
      <p:ext uri="{BB962C8B-B14F-4D97-AF65-F5344CB8AC3E}">
        <p14:creationId xmlns:p14="http://schemas.microsoft.com/office/powerpoint/2010/main" val="219106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Compassionate</a:t>
            </a:r>
          </a:p>
          <a:p>
            <a:endParaRPr lang="en-US" dirty="0"/>
          </a:p>
          <a:p>
            <a:r>
              <a:rPr lang="en-US" dirty="0" smtClean="0"/>
              <a:t>Familial</a:t>
            </a:r>
          </a:p>
          <a:p>
            <a:endParaRPr lang="en-US" dirty="0"/>
          </a:p>
          <a:p>
            <a:r>
              <a:rPr lang="en-US" dirty="0" smtClean="0"/>
              <a:t>Trusting</a:t>
            </a:r>
          </a:p>
          <a:p>
            <a:endParaRPr lang="en-US" dirty="0"/>
          </a:p>
          <a:p>
            <a:r>
              <a:rPr lang="en-US" dirty="0" smtClean="0"/>
              <a:t>Romantic</a:t>
            </a:r>
          </a:p>
          <a:p>
            <a:endParaRPr lang="en-US" dirty="0"/>
          </a:p>
          <a:p>
            <a:r>
              <a:rPr lang="en-US" dirty="0" smtClean="0"/>
              <a:t>Marital</a:t>
            </a:r>
            <a:endParaRPr lang="en-US" dirty="0"/>
          </a:p>
        </p:txBody>
      </p:sp>
      <p:sp>
        <p:nvSpPr>
          <p:cNvPr id="3" name="Title 2"/>
          <p:cNvSpPr>
            <a:spLocks noGrp="1"/>
          </p:cNvSpPr>
          <p:nvPr>
            <p:ph type="title"/>
          </p:nvPr>
        </p:nvSpPr>
        <p:spPr/>
        <p:txBody>
          <a:bodyPr/>
          <a:lstStyle/>
          <a:p>
            <a:r>
              <a:rPr lang="en-US" dirty="0" smtClean="0"/>
              <a:t>Types of Christian Love</a:t>
            </a:r>
            <a:endParaRPr lang="en-US" dirty="0"/>
          </a:p>
        </p:txBody>
      </p:sp>
      <p:pic>
        <p:nvPicPr>
          <p:cNvPr id="4" name="Picture 2" descr="C:\Users\grojas\AppData\Local\Microsoft\Windows\Temporary Internet Files\Content.IE5\MM4HGUTH\MC9004446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286000"/>
            <a:ext cx="270679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657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Isolation</a:t>
            </a:r>
          </a:p>
          <a:p>
            <a:r>
              <a:rPr lang="en-US" dirty="0" smtClean="0"/>
              <a:t>Emotional Changes</a:t>
            </a:r>
          </a:p>
          <a:p>
            <a:r>
              <a:rPr lang="en-US" dirty="0" smtClean="0"/>
              <a:t>Constant Communication</a:t>
            </a:r>
          </a:p>
          <a:p>
            <a:r>
              <a:rPr lang="en-US" dirty="0" smtClean="0"/>
              <a:t>Jealousy</a:t>
            </a:r>
          </a:p>
          <a:p>
            <a:r>
              <a:rPr lang="en-US" dirty="0" smtClean="0"/>
              <a:t>Excuses</a:t>
            </a:r>
          </a:p>
          <a:p>
            <a:r>
              <a:rPr lang="en-US" dirty="0" smtClean="0"/>
              <a:t>Loss of Self Image</a:t>
            </a:r>
          </a:p>
          <a:p>
            <a:r>
              <a:rPr lang="en-US" dirty="0" smtClean="0"/>
              <a:t>Lack of Respect for Physical Boundaries</a:t>
            </a:r>
            <a:endParaRPr lang="en-US" dirty="0"/>
          </a:p>
        </p:txBody>
      </p:sp>
      <p:sp>
        <p:nvSpPr>
          <p:cNvPr id="3" name="Title 2"/>
          <p:cNvSpPr>
            <a:spLocks noGrp="1"/>
          </p:cNvSpPr>
          <p:nvPr>
            <p:ph type="title"/>
          </p:nvPr>
        </p:nvSpPr>
        <p:spPr/>
        <p:txBody>
          <a:bodyPr/>
          <a:lstStyle/>
          <a:p>
            <a:r>
              <a:rPr lang="en-US" sz="5200" dirty="0" smtClean="0"/>
              <a:t>Warning Signs of Sexual Abuse</a:t>
            </a:r>
            <a:endParaRPr lang="en-US" sz="5200" dirty="0"/>
          </a:p>
        </p:txBody>
      </p:sp>
    </p:spTree>
    <p:extLst>
      <p:ext uri="{BB962C8B-B14F-4D97-AF65-F5344CB8AC3E}">
        <p14:creationId xmlns:p14="http://schemas.microsoft.com/office/powerpoint/2010/main" val="1941214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04853"/>
          </a:xfrm>
        </p:spPr>
        <p:txBody>
          <a:bodyPr>
            <a:normAutofit/>
          </a:bodyPr>
          <a:lstStyle/>
          <a:p>
            <a:r>
              <a:rPr lang="en-US" b="1" dirty="0" smtClean="0"/>
              <a:t>Isolation:</a:t>
            </a:r>
          </a:p>
          <a:p>
            <a:pPr lvl="1"/>
            <a:r>
              <a:rPr lang="en-US" dirty="0" smtClean="0"/>
              <a:t>Abuser keeps victim away from friends and family.</a:t>
            </a:r>
          </a:p>
          <a:p>
            <a:r>
              <a:rPr lang="en-US" b="1" dirty="0" smtClean="0"/>
              <a:t>Emotional Change:</a:t>
            </a:r>
          </a:p>
          <a:p>
            <a:pPr lvl="1"/>
            <a:r>
              <a:rPr lang="en-US" dirty="0" smtClean="0"/>
              <a:t>Sadness, depression, indecisiveness, fear</a:t>
            </a:r>
          </a:p>
          <a:p>
            <a:r>
              <a:rPr lang="en-US" b="1" dirty="0" smtClean="0"/>
              <a:t>Constant Communication:</a:t>
            </a:r>
          </a:p>
          <a:p>
            <a:pPr lvl="1"/>
            <a:r>
              <a:rPr lang="en-US" dirty="0" smtClean="0"/>
              <a:t>Abuser constantly calls or texts victim when not with him/her</a:t>
            </a:r>
          </a:p>
          <a:p>
            <a:r>
              <a:rPr lang="en-US" b="1" dirty="0" smtClean="0"/>
              <a:t>Jealousy:</a:t>
            </a:r>
          </a:p>
          <a:p>
            <a:pPr lvl="1"/>
            <a:r>
              <a:rPr lang="en-US" dirty="0" smtClean="0"/>
              <a:t>Abuser makes threats about the relationship</a:t>
            </a:r>
          </a:p>
          <a:p>
            <a:endParaRPr lang="en-US" dirty="0" smtClean="0"/>
          </a:p>
        </p:txBody>
      </p:sp>
      <p:sp>
        <p:nvSpPr>
          <p:cNvPr id="3" name="Title 2"/>
          <p:cNvSpPr>
            <a:spLocks noGrp="1"/>
          </p:cNvSpPr>
          <p:nvPr>
            <p:ph type="title"/>
          </p:nvPr>
        </p:nvSpPr>
        <p:spPr/>
        <p:txBody>
          <a:bodyPr/>
          <a:lstStyle/>
          <a:p>
            <a:r>
              <a:rPr lang="en-US" sz="5200" dirty="0" smtClean="0"/>
              <a:t>Warning Signs of Sexual Abuse</a:t>
            </a:r>
            <a:endParaRPr lang="en-US" sz="5200" dirty="0"/>
          </a:p>
        </p:txBody>
      </p:sp>
    </p:spTree>
    <p:extLst>
      <p:ext uri="{BB962C8B-B14F-4D97-AF65-F5344CB8AC3E}">
        <p14:creationId xmlns:p14="http://schemas.microsoft.com/office/powerpoint/2010/main" val="3992055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48347"/>
            <a:ext cx="8305799" cy="4381053"/>
          </a:xfrm>
        </p:spPr>
        <p:txBody>
          <a:bodyPr>
            <a:normAutofit/>
          </a:bodyPr>
          <a:lstStyle/>
          <a:p>
            <a:r>
              <a:rPr lang="en-US" b="1" dirty="0" smtClean="0"/>
              <a:t>Excuses:</a:t>
            </a:r>
          </a:p>
          <a:p>
            <a:pPr lvl="1"/>
            <a:r>
              <a:rPr lang="en-US" dirty="0" smtClean="0"/>
              <a:t>Victim makes excuses for abusive behavior, taking blame for abuser’s actions of anger or jealousy.</a:t>
            </a:r>
          </a:p>
          <a:p>
            <a:r>
              <a:rPr lang="en-US" b="1" dirty="0" smtClean="0"/>
              <a:t>Loss of Self-Image: </a:t>
            </a:r>
          </a:p>
          <a:p>
            <a:pPr lvl="1"/>
            <a:r>
              <a:rPr lang="en-US" dirty="0" smtClean="0"/>
              <a:t>Victim feels bad about self. Physical appearance may reflect the internal pain.</a:t>
            </a:r>
          </a:p>
          <a:p>
            <a:r>
              <a:rPr lang="en-US" b="1" dirty="0" smtClean="0"/>
              <a:t>Lack of Respect for Physical Boundaries:</a:t>
            </a:r>
          </a:p>
          <a:p>
            <a:pPr lvl="1"/>
            <a:r>
              <a:rPr lang="en-US" dirty="0" smtClean="0"/>
              <a:t>Deterioration of respect for boundaries. Abuser touches victim without consent  in genital areas, makes suggestive sexual comments or shows pornography.</a:t>
            </a:r>
          </a:p>
          <a:p>
            <a:endParaRPr lang="en-US" dirty="0"/>
          </a:p>
        </p:txBody>
      </p:sp>
      <p:sp>
        <p:nvSpPr>
          <p:cNvPr id="3" name="Title 2"/>
          <p:cNvSpPr>
            <a:spLocks noGrp="1"/>
          </p:cNvSpPr>
          <p:nvPr>
            <p:ph type="title"/>
          </p:nvPr>
        </p:nvSpPr>
        <p:spPr/>
        <p:txBody>
          <a:bodyPr/>
          <a:lstStyle/>
          <a:p>
            <a:r>
              <a:rPr lang="en-US" sz="5200" dirty="0" smtClean="0"/>
              <a:t>Warning Signs of Sexual Abuse</a:t>
            </a:r>
            <a:endParaRPr lang="en-US" sz="5200" dirty="0"/>
          </a:p>
        </p:txBody>
      </p:sp>
    </p:spTree>
    <p:extLst>
      <p:ext uri="{BB962C8B-B14F-4D97-AF65-F5344CB8AC3E}">
        <p14:creationId xmlns:p14="http://schemas.microsoft.com/office/powerpoint/2010/main" val="1286895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48347"/>
            <a:ext cx="8305799" cy="4381053"/>
          </a:xfrm>
        </p:spPr>
        <p:txBody>
          <a:bodyPr>
            <a:normAutofit/>
          </a:bodyPr>
          <a:lstStyle/>
          <a:p>
            <a:r>
              <a:rPr lang="en-US" b="1" dirty="0" smtClean="0"/>
              <a:t>Stay Safe:</a:t>
            </a:r>
          </a:p>
          <a:p>
            <a:pPr lvl="1"/>
            <a:r>
              <a:rPr lang="en-US" dirty="0" smtClean="0"/>
              <a:t>Avoid going to private places, stop all communication such as phone calls, IM, texts, emails, anything.</a:t>
            </a:r>
          </a:p>
          <a:p>
            <a:r>
              <a:rPr lang="en-US" b="1" dirty="0" smtClean="0"/>
              <a:t>Get support/help:</a:t>
            </a:r>
          </a:p>
          <a:p>
            <a:pPr lvl="1"/>
            <a:r>
              <a:rPr lang="en-US" dirty="0" smtClean="0"/>
              <a:t>Parents should be your first choice, but if you feel that is not a good place to start, go to a school counselor, teacher, catechist or any other trusted adult.</a:t>
            </a:r>
          </a:p>
          <a:p>
            <a:pPr lvl="1"/>
            <a:r>
              <a:rPr lang="en-US" dirty="0" smtClean="0"/>
              <a:t>Your parents, under ordinary circumstances, will need to be advised of the situation.  A trusted adult can help you approach your parents, if needed.</a:t>
            </a:r>
          </a:p>
          <a:p>
            <a:pPr lvl="1"/>
            <a:endParaRPr lang="en-US" dirty="0" smtClean="0"/>
          </a:p>
          <a:p>
            <a:endParaRPr lang="en-US" dirty="0"/>
          </a:p>
        </p:txBody>
      </p:sp>
      <p:sp>
        <p:nvSpPr>
          <p:cNvPr id="3" name="Title 2"/>
          <p:cNvSpPr>
            <a:spLocks noGrp="1"/>
          </p:cNvSpPr>
          <p:nvPr>
            <p:ph type="title"/>
          </p:nvPr>
        </p:nvSpPr>
        <p:spPr>
          <a:xfrm>
            <a:off x="688490" y="381000"/>
            <a:ext cx="7756263" cy="1143000"/>
          </a:xfrm>
        </p:spPr>
        <p:txBody>
          <a:bodyPr/>
          <a:lstStyle/>
          <a:p>
            <a:r>
              <a:rPr lang="en-US" sz="4000" dirty="0" smtClean="0"/>
              <a:t>Strategies for Responding</a:t>
            </a:r>
            <a:br>
              <a:rPr lang="en-US" sz="4000" dirty="0" smtClean="0"/>
            </a:br>
            <a:r>
              <a:rPr lang="en-US" sz="4000" dirty="0" smtClean="0"/>
              <a:t> to Abusive Situations/Relationships</a:t>
            </a:r>
            <a:endParaRPr lang="en-US" sz="4000" dirty="0"/>
          </a:p>
        </p:txBody>
      </p:sp>
    </p:spTree>
    <p:extLst>
      <p:ext uri="{BB962C8B-B14F-4D97-AF65-F5344CB8AC3E}">
        <p14:creationId xmlns:p14="http://schemas.microsoft.com/office/powerpoint/2010/main" val="506849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48347"/>
            <a:ext cx="8305799" cy="4381053"/>
          </a:xfrm>
        </p:spPr>
        <p:txBody>
          <a:bodyPr>
            <a:normAutofit fontScale="92500" lnSpcReduction="10000"/>
          </a:bodyPr>
          <a:lstStyle/>
          <a:p>
            <a:r>
              <a:rPr lang="en-US" b="1" dirty="0" smtClean="0"/>
              <a:t>If you are a victim of abuse:</a:t>
            </a:r>
          </a:p>
          <a:p>
            <a:pPr lvl="1"/>
            <a:r>
              <a:rPr lang="en-US" dirty="0" smtClean="0"/>
              <a:t>If sexual abuse has taken place, it needs to be reported immediately to parents, trusted adults and law authorities. </a:t>
            </a:r>
            <a:endParaRPr lang="en-US" dirty="0"/>
          </a:p>
          <a:p>
            <a:pPr lvl="1"/>
            <a:r>
              <a:rPr lang="en-US" dirty="0" smtClean="0"/>
              <a:t>Do not confront the abuser. </a:t>
            </a:r>
          </a:p>
          <a:p>
            <a:r>
              <a:rPr lang="en-US" b="1" dirty="0" smtClean="0"/>
              <a:t>If you believe your friend is being abused:</a:t>
            </a:r>
            <a:endParaRPr lang="en-US" b="1" dirty="0"/>
          </a:p>
          <a:p>
            <a:pPr lvl="1"/>
            <a:r>
              <a:rPr lang="en-US" dirty="0"/>
              <a:t>Share your concerns, don’t wait for your friend to approach you. </a:t>
            </a:r>
          </a:p>
          <a:p>
            <a:pPr lvl="1"/>
            <a:r>
              <a:rPr lang="en-US" dirty="0"/>
              <a:t>Ask your friend to listen and enumerate as many warning signs of abuse. </a:t>
            </a:r>
          </a:p>
          <a:p>
            <a:pPr lvl="1"/>
            <a:r>
              <a:rPr lang="en-US" dirty="0"/>
              <a:t>When your friend asks you to </a:t>
            </a:r>
            <a:r>
              <a:rPr lang="en-US" b="1" dirty="0"/>
              <a:t>listen</a:t>
            </a:r>
            <a:r>
              <a:rPr lang="en-US" dirty="0"/>
              <a:t> believe what he/she says.</a:t>
            </a:r>
          </a:p>
          <a:p>
            <a:r>
              <a:rPr lang="en-US" b="1" dirty="0"/>
              <a:t>Call Reinforcements:</a:t>
            </a:r>
          </a:p>
          <a:p>
            <a:pPr lvl="1"/>
            <a:r>
              <a:rPr lang="en-US" dirty="0"/>
              <a:t>Do not keep this a secret.</a:t>
            </a:r>
          </a:p>
          <a:p>
            <a:pPr lvl="1"/>
            <a:r>
              <a:rPr lang="en-US" dirty="0"/>
              <a:t>S</a:t>
            </a:r>
            <a:r>
              <a:rPr lang="en-US" dirty="0" smtClean="0"/>
              <a:t>eek </a:t>
            </a:r>
            <a:r>
              <a:rPr lang="en-US" dirty="0"/>
              <a:t>help; be persistent and talk to a parent or trusted adult.</a:t>
            </a:r>
          </a:p>
          <a:p>
            <a:endParaRPr lang="en-US" dirty="0" smtClean="0"/>
          </a:p>
        </p:txBody>
      </p:sp>
      <p:sp>
        <p:nvSpPr>
          <p:cNvPr id="3" name="Title 2"/>
          <p:cNvSpPr>
            <a:spLocks noGrp="1"/>
          </p:cNvSpPr>
          <p:nvPr>
            <p:ph type="title"/>
          </p:nvPr>
        </p:nvSpPr>
        <p:spPr>
          <a:xfrm>
            <a:off x="688490" y="381000"/>
            <a:ext cx="7756263" cy="1143000"/>
          </a:xfrm>
        </p:spPr>
        <p:txBody>
          <a:bodyPr/>
          <a:lstStyle/>
          <a:p>
            <a:r>
              <a:rPr lang="en-US" sz="4000" dirty="0" smtClean="0"/>
              <a:t>Responding to Abuse</a:t>
            </a:r>
            <a:endParaRPr lang="en-US" sz="4000" dirty="0"/>
          </a:p>
        </p:txBody>
      </p:sp>
    </p:spTree>
    <p:extLst>
      <p:ext uri="{BB962C8B-B14F-4D97-AF65-F5344CB8AC3E}">
        <p14:creationId xmlns:p14="http://schemas.microsoft.com/office/powerpoint/2010/main" val="1324952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48347"/>
            <a:ext cx="8305799" cy="4381053"/>
          </a:xfrm>
        </p:spPr>
        <p:txBody>
          <a:bodyPr>
            <a:normAutofit/>
          </a:bodyPr>
          <a:lstStyle/>
          <a:p>
            <a:r>
              <a:rPr lang="en-US" dirty="0" smtClean="0"/>
              <a:t>Abusers seek to gratify their needs.</a:t>
            </a:r>
          </a:p>
          <a:p>
            <a:r>
              <a:rPr lang="en-US" dirty="0" smtClean="0"/>
              <a:t>They will use various means of manipulation to control and get what they want.</a:t>
            </a:r>
          </a:p>
          <a:p>
            <a:r>
              <a:rPr lang="en-US" dirty="0" smtClean="0"/>
              <a:t>Once you identify signs of abuse in your life, seek help from parents or trusted adults.</a:t>
            </a:r>
          </a:p>
          <a:p>
            <a:r>
              <a:rPr lang="en-US" dirty="0" smtClean="0"/>
              <a:t>Dealing with an abuser is not easy.</a:t>
            </a:r>
          </a:p>
          <a:p>
            <a:r>
              <a:rPr lang="en-US" dirty="0" smtClean="0"/>
              <a:t>Although you are almost adults, abusers use skills that can fool even adults. </a:t>
            </a:r>
          </a:p>
          <a:p>
            <a:r>
              <a:rPr lang="en-US" dirty="0" smtClean="0"/>
              <a:t>Remember to reach out to a trusted adult at the first signs of abuse.</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sz="5200" dirty="0" smtClean="0"/>
              <a:t>Get Help</a:t>
            </a:r>
            <a:endParaRPr lang="en-US" sz="5200" dirty="0"/>
          </a:p>
        </p:txBody>
      </p:sp>
    </p:spTree>
    <p:extLst>
      <p:ext uri="{BB962C8B-B14F-4D97-AF65-F5344CB8AC3E}">
        <p14:creationId xmlns:p14="http://schemas.microsoft.com/office/powerpoint/2010/main" val="2884412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48347"/>
            <a:ext cx="8305799" cy="4381053"/>
          </a:xfrm>
        </p:spPr>
        <p:txBody>
          <a:bodyPr>
            <a:normAutofit/>
          </a:bodyPr>
          <a:lstStyle/>
          <a:p>
            <a:r>
              <a:rPr lang="en-US" dirty="0" smtClean="0"/>
              <a:t>The most important thing to remember is that you are a gift from God deserving of respect. </a:t>
            </a:r>
            <a:br>
              <a:rPr lang="en-US" dirty="0" smtClean="0"/>
            </a:br>
            <a:endParaRPr lang="en-US" dirty="0" smtClean="0"/>
          </a:p>
          <a:p>
            <a:r>
              <a:rPr lang="en-US" dirty="0" smtClean="0"/>
              <a:t>Relationships should be enjoyable and fun.</a:t>
            </a:r>
            <a:br>
              <a:rPr lang="en-US" dirty="0" smtClean="0"/>
            </a:br>
            <a:endParaRPr lang="en-US" dirty="0" smtClean="0"/>
          </a:p>
          <a:p>
            <a:r>
              <a:rPr lang="en-US" dirty="0" smtClean="0"/>
              <a:t>Relationships should include a wide variety of friends.</a:t>
            </a:r>
            <a:br>
              <a:rPr lang="en-US" dirty="0" smtClean="0"/>
            </a:br>
            <a:endParaRPr lang="en-US" dirty="0" smtClean="0"/>
          </a:p>
          <a:p>
            <a:r>
              <a:rPr lang="en-US" dirty="0" smtClean="0"/>
              <a:t>Good friendships and family relationships should include the qualities of Christian love.</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sz="5200" dirty="0" smtClean="0"/>
              <a:t>You are a Gift from God</a:t>
            </a:r>
            <a:endParaRPr lang="en-US" sz="5200" dirty="0"/>
          </a:p>
        </p:txBody>
      </p:sp>
    </p:spTree>
    <p:extLst>
      <p:ext uri="{BB962C8B-B14F-4D97-AF65-F5344CB8AC3E}">
        <p14:creationId xmlns:p14="http://schemas.microsoft.com/office/powerpoint/2010/main" val="2767303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Users\grojas\AppData\Local\Microsoft\Windows\Temporary Internet Files\Content.IE5\XLEPQJJU\MC9003320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447800"/>
            <a:ext cx="3224542" cy="366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17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endParaRPr lang="en-US" dirty="0"/>
          </a:p>
          <a:p>
            <a:endParaRPr lang="en-US" dirty="0" smtClean="0"/>
          </a:p>
          <a:p>
            <a:endParaRPr lang="en-US" dirty="0"/>
          </a:p>
          <a:p>
            <a:endParaRPr lang="en-US" dirty="0" smtClean="0"/>
          </a:p>
          <a:p>
            <a:r>
              <a:rPr lang="en-US" dirty="0" smtClean="0"/>
              <a:t>This presentation was created with permission by using the Archdiocese of Galveston-Houston’s Sacred and Safe Lesson Plans.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281195"/>
            <a:ext cx="1607500" cy="1918716"/>
          </a:xfrm>
          <a:prstGeom prst="rect">
            <a:avLst/>
          </a:prstGeom>
        </p:spPr>
      </p:pic>
    </p:spTree>
    <p:extLst>
      <p:ext uri="{BB962C8B-B14F-4D97-AF65-F5344CB8AC3E}">
        <p14:creationId xmlns:p14="http://schemas.microsoft.com/office/powerpoint/2010/main" val="40469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Compassionate Love</a:t>
            </a:r>
            <a:endParaRPr lang="en-US" dirty="0"/>
          </a:p>
        </p:txBody>
      </p:sp>
      <p:sp>
        <p:nvSpPr>
          <p:cNvPr id="4" name="Text Placeholder 3"/>
          <p:cNvSpPr>
            <a:spLocks noGrp="1"/>
          </p:cNvSpPr>
          <p:nvPr>
            <p:ph type="body" idx="1"/>
          </p:nvPr>
        </p:nvSpPr>
        <p:spPr>
          <a:xfrm>
            <a:off x="1051560" y="2240280"/>
            <a:ext cx="7406640" cy="426720"/>
          </a:xfrm>
        </p:spPr>
        <p:txBody>
          <a:bodyPr>
            <a:normAutofit lnSpcReduction="10000"/>
          </a:bodyPr>
          <a:lstStyle/>
          <a:p>
            <a:r>
              <a:rPr lang="en-US" b="1" dirty="0" smtClean="0"/>
              <a:t>Types of Love/Emotions/Attitudes</a:t>
            </a:r>
            <a:endParaRPr lang="en-US" b="1" dirty="0"/>
          </a:p>
        </p:txBody>
      </p:sp>
      <p:sp>
        <p:nvSpPr>
          <p:cNvPr id="5" name="Content Placeholder 4"/>
          <p:cNvSpPr>
            <a:spLocks noGrp="1"/>
          </p:cNvSpPr>
          <p:nvPr>
            <p:ph sz="half" idx="2"/>
          </p:nvPr>
        </p:nvSpPr>
        <p:spPr>
          <a:xfrm>
            <a:off x="688488" y="2947595"/>
            <a:ext cx="7922112" cy="3172968"/>
          </a:xfrm>
        </p:spPr>
        <p:txBody>
          <a:bodyPr>
            <a:normAutofit/>
          </a:bodyPr>
          <a:lstStyle/>
          <a:p>
            <a:r>
              <a:rPr lang="en-US" b="1" dirty="0" smtClean="0"/>
              <a:t>Compassionate</a:t>
            </a:r>
          </a:p>
          <a:p>
            <a:pPr lvl="1"/>
            <a:r>
              <a:rPr lang="en-US" dirty="0" smtClean="0"/>
              <a:t>Extended to all people</a:t>
            </a:r>
          </a:p>
          <a:p>
            <a:pPr lvl="1"/>
            <a:endParaRPr lang="en-US" dirty="0"/>
          </a:p>
          <a:p>
            <a:pPr marL="0" indent="0">
              <a:buNone/>
            </a:pPr>
            <a:r>
              <a:rPr lang="en-US" b="1" dirty="0" smtClean="0"/>
              <a:t>Physical and Non-Physical Expressions</a:t>
            </a:r>
          </a:p>
          <a:p>
            <a:pPr lvl="1"/>
            <a:r>
              <a:rPr lang="en-US" dirty="0" smtClean="0"/>
              <a:t>Handshake</a:t>
            </a:r>
          </a:p>
          <a:p>
            <a:pPr lvl="1"/>
            <a:r>
              <a:rPr lang="en-US" dirty="0" smtClean="0"/>
              <a:t>Words of care</a:t>
            </a:r>
          </a:p>
          <a:p>
            <a:pPr lvl="1"/>
            <a:r>
              <a:rPr lang="en-US" dirty="0" smtClean="0"/>
              <a:t>Sharing resources</a:t>
            </a:r>
          </a:p>
          <a:p>
            <a:pPr lvl="1"/>
            <a:r>
              <a:rPr lang="en-US" dirty="0" smtClean="0"/>
              <a:t>Respect</a:t>
            </a:r>
          </a:p>
        </p:txBody>
      </p:sp>
    </p:spTree>
    <p:extLst>
      <p:ext uri="{BB962C8B-B14F-4D97-AF65-F5344CB8AC3E}">
        <p14:creationId xmlns:p14="http://schemas.microsoft.com/office/powerpoint/2010/main" val="9687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rojas\AppData\Local\Microsoft\Windows\Temporary Internet Files\Content.IE5\MXFSGG5W\MP9004277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19200"/>
            <a:ext cx="3581064" cy="447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49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Familial Love</a:t>
            </a:r>
            <a:endParaRPr lang="en-US" dirty="0"/>
          </a:p>
        </p:txBody>
      </p:sp>
      <p:sp>
        <p:nvSpPr>
          <p:cNvPr id="4" name="Text Placeholder 3"/>
          <p:cNvSpPr>
            <a:spLocks noGrp="1"/>
          </p:cNvSpPr>
          <p:nvPr>
            <p:ph type="body" idx="1"/>
          </p:nvPr>
        </p:nvSpPr>
        <p:spPr>
          <a:xfrm>
            <a:off x="1051560" y="2240280"/>
            <a:ext cx="7406640" cy="426720"/>
          </a:xfrm>
        </p:spPr>
        <p:txBody>
          <a:bodyPr>
            <a:normAutofit lnSpcReduction="10000"/>
          </a:bodyPr>
          <a:lstStyle/>
          <a:p>
            <a:r>
              <a:rPr lang="en-US" b="1" dirty="0" smtClean="0"/>
              <a:t>Types of Love/Emotions/Attitudes</a:t>
            </a:r>
            <a:endParaRPr lang="en-US" b="1" dirty="0"/>
          </a:p>
        </p:txBody>
      </p:sp>
      <p:sp>
        <p:nvSpPr>
          <p:cNvPr id="5" name="Content Placeholder 4"/>
          <p:cNvSpPr>
            <a:spLocks noGrp="1"/>
          </p:cNvSpPr>
          <p:nvPr>
            <p:ph sz="half" idx="2"/>
          </p:nvPr>
        </p:nvSpPr>
        <p:spPr>
          <a:xfrm>
            <a:off x="688488" y="2947594"/>
            <a:ext cx="7922112" cy="3681805"/>
          </a:xfrm>
        </p:spPr>
        <p:txBody>
          <a:bodyPr>
            <a:normAutofit lnSpcReduction="10000"/>
          </a:bodyPr>
          <a:lstStyle/>
          <a:p>
            <a:r>
              <a:rPr lang="en-US" b="1" dirty="0" smtClean="0"/>
              <a:t>Familial</a:t>
            </a:r>
          </a:p>
          <a:p>
            <a:pPr lvl="1"/>
            <a:r>
              <a:rPr lang="en-US" dirty="0" smtClean="0"/>
              <a:t>Parents and Siblings</a:t>
            </a:r>
          </a:p>
          <a:p>
            <a:pPr lvl="1"/>
            <a:r>
              <a:rPr lang="en-US" dirty="0" smtClean="0"/>
              <a:t>Some extended family members</a:t>
            </a:r>
          </a:p>
          <a:p>
            <a:pPr lvl="1"/>
            <a:endParaRPr lang="en-US" dirty="0"/>
          </a:p>
          <a:p>
            <a:pPr marL="0" indent="0">
              <a:buNone/>
            </a:pPr>
            <a:r>
              <a:rPr lang="en-US" b="1" dirty="0" smtClean="0"/>
              <a:t>Physical/Non-physical expressions:</a:t>
            </a:r>
            <a:endParaRPr lang="en-US" b="1" dirty="0"/>
          </a:p>
          <a:p>
            <a:pPr lvl="1"/>
            <a:r>
              <a:rPr lang="en-US" dirty="0" smtClean="0"/>
              <a:t>Hugs                                           </a:t>
            </a:r>
          </a:p>
          <a:p>
            <a:pPr lvl="1"/>
            <a:r>
              <a:rPr lang="en-US" dirty="0" smtClean="0"/>
              <a:t>Play</a:t>
            </a:r>
          </a:p>
          <a:p>
            <a:pPr lvl="1"/>
            <a:r>
              <a:rPr lang="en-US" dirty="0" smtClean="0"/>
              <a:t>Non-romantic kiss</a:t>
            </a:r>
          </a:p>
          <a:p>
            <a:pPr lvl="1"/>
            <a:r>
              <a:rPr lang="en-US" dirty="0" smtClean="0"/>
              <a:t>Help</a:t>
            </a:r>
          </a:p>
          <a:p>
            <a:pPr lvl="1"/>
            <a:r>
              <a:rPr lang="en-US" dirty="0" smtClean="0"/>
              <a:t>Kindness</a:t>
            </a:r>
          </a:p>
        </p:txBody>
      </p:sp>
    </p:spTree>
    <p:extLst>
      <p:ext uri="{BB962C8B-B14F-4D97-AF65-F5344CB8AC3E}">
        <p14:creationId xmlns:p14="http://schemas.microsoft.com/office/powerpoint/2010/main" val="374638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rojas\AppData\Local\Microsoft\Windows\Temporary Internet Files\Content.IE5\MM4HGUTH\MP9004464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7162800"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Trusting Love</a:t>
            </a:r>
            <a:endParaRPr lang="en-US" dirty="0"/>
          </a:p>
        </p:txBody>
      </p:sp>
      <p:sp>
        <p:nvSpPr>
          <p:cNvPr id="4" name="Text Placeholder 3"/>
          <p:cNvSpPr>
            <a:spLocks noGrp="1"/>
          </p:cNvSpPr>
          <p:nvPr>
            <p:ph type="body" idx="1"/>
          </p:nvPr>
        </p:nvSpPr>
        <p:spPr>
          <a:xfrm>
            <a:off x="1051560" y="2240280"/>
            <a:ext cx="7406640" cy="426720"/>
          </a:xfrm>
        </p:spPr>
        <p:txBody>
          <a:bodyPr>
            <a:normAutofit lnSpcReduction="10000"/>
          </a:bodyPr>
          <a:lstStyle/>
          <a:p>
            <a:r>
              <a:rPr lang="en-US" b="1" dirty="0" smtClean="0"/>
              <a:t>Types of Love/Emotions/Attitudes</a:t>
            </a:r>
            <a:endParaRPr lang="en-US" b="1" dirty="0"/>
          </a:p>
        </p:txBody>
      </p:sp>
      <p:sp>
        <p:nvSpPr>
          <p:cNvPr id="5" name="Content Placeholder 4"/>
          <p:cNvSpPr>
            <a:spLocks noGrp="1"/>
          </p:cNvSpPr>
          <p:nvPr>
            <p:ph sz="half" idx="2"/>
          </p:nvPr>
        </p:nvSpPr>
        <p:spPr>
          <a:xfrm>
            <a:off x="688488" y="2947594"/>
            <a:ext cx="7922112" cy="3681805"/>
          </a:xfrm>
        </p:spPr>
        <p:txBody>
          <a:bodyPr>
            <a:normAutofit/>
          </a:bodyPr>
          <a:lstStyle/>
          <a:p>
            <a:r>
              <a:rPr lang="en-US" b="1" dirty="0" smtClean="0"/>
              <a:t>Trusting </a:t>
            </a:r>
            <a:endParaRPr lang="en-US" b="1" dirty="0"/>
          </a:p>
          <a:p>
            <a:pPr lvl="1"/>
            <a:r>
              <a:rPr lang="en-US" dirty="0" smtClean="0"/>
              <a:t>Close friends</a:t>
            </a:r>
          </a:p>
          <a:p>
            <a:pPr lvl="1"/>
            <a:endParaRPr lang="en-US" dirty="0"/>
          </a:p>
          <a:p>
            <a:pPr marL="0" indent="0">
              <a:buNone/>
            </a:pPr>
            <a:r>
              <a:rPr lang="en-US" b="1" dirty="0" smtClean="0"/>
              <a:t>Physical/Non-physical expressions:</a:t>
            </a:r>
            <a:endParaRPr lang="en-US" b="1" dirty="0"/>
          </a:p>
          <a:p>
            <a:pPr lvl="1"/>
            <a:r>
              <a:rPr lang="en-US" dirty="0" smtClean="0"/>
              <a:t>Hugs                                           </a:t>
            </a:r>
          </a:p>
          <a:p>
            <a:pPr lvl="1"/>
            <a:r>
              <a:rPr lang="en-US" dirty="0" smtClean="0"/>
              <a:t>Sharing confidences &amp; feelings</a:t>
            </a:r>
          </a:p>
          <a:p>
            <a:pPr lvl="1"/>
            <a:r>
              <a:rPr lang="en-US" dirty="0" smtClean="0"/>
              <a:t>Affection</a:t>
            </a:r>
          </a:p>
        </p:txBody>
      </p:sp>
    </p:spTree>
    <p:extLst>
      <p:ext uri="{BB962C8B-B14F-4D97-AF65-F5344CB8AC3E}">
        <p14:creationId xmlns:p14="http://schemas.microsoft.com/office/powerpoint/2010/main" val="25923823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1540</TotalTime>
  <Words>3655</Words>
  <Application>Microsoft Office PowerPoint</Application>
  <PresentationFormat>On-screen Show (4:3)</PresentationFormat>
  <Paragraphs>391</Paragraphs>
  <Slides>48</Slides>
  <Notes>34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Hardcover</vt:lpstr>
      <vt:lpstr>Diocese of San Diego</vt:lpstr>
      <vt:lpstr>Christian  Love</vt:lpstr>
      <vt:lpstr>Christian Love</vt:lpstr>
      <vt:lpstr>Types of Christian Love</vt:lpstr>
      <vt:lpstr>Compassionate Love</vt:lpstr>
      <vt:lpstr>PowerPoint Presentation</vt:lpstr>
      <vt:lpstr>Familial Love</vt:lpstr>
      <vt:lpstr>PowerPoint Presentation</vt:lpstr>
      <vt:lpstr>Trusting Love</vt:lpstr>
      <vt:lpstr>PowerPoint Presentation</vt:lpstr>
      <vt:lpstr>Romantic Love</vt:lpstr>
      <vt:lpstr>PowerPoint Presentation</vt:lpstr>
      <vt:lpstr>Marital Love</vt:lpstr>
      <vt:lpstr>PowerPoint Presentation</vt:lpstr>
      <vt:lpstr>Love and Relationships</vt:lpstr>
      <vt:lpstr>PowerPoint Presentation</vt:lpstr>
      <vt:lpstr>Sexual Love</vt:lpstr>
      <vt:lpstr>PowerPoint Presentation</vt:lpstr>
      <vt:lpstr>Love and Relationships</vt:lpstr>
      <vt:lpstr>What makes a Healthy Relationship?</vt:lpstr>
      <vt:lpstr>Mutual Respect</vt:lpstr>
      <vt:lpstr>PowerPoint Presentation</vt:lpstr>
      <vt:lpstr>Trust</vt:lpstr>
      <vt:lpstr>PowerPoint Presentation</vt:lpstr>
      <vt:lpstr>Honesty</vt:lpstr>
      <vt:lpstr>Support</vt:lpstr>
      <vt:lpstr>PowerPoint Presentation</vt:lpstr>
      <vt:lpstr>Good Communication</vt:lpstr>
      <vt:lpstr>PowerPoint Presentation</vt:lpstr>
      <vt:lpstr>What makes a Healthy Relationship?</vt:lpstr>
      <vt:lpstr>PowerPoint Presentation</vt:lpstr>
      <vt:lpstr>Unhealthy Relationships</vt:lpstr>
      <vt:lpstr>Types of Abuse</vt:lpstr>
      <vt:lpstr>Physical Abuse</vt:lpstr>
      <vt:lpstr>Sexual Abuse</vt:lpstr>
      <vt:lpstr>Emotional Abuse</vt:lpstr>
      <vt:lpstr>PowerPoint Presentation</vt:lpstr>
      <vt:lpstr>Bullying</vt:lpstr>
      <vt:lpstr>Abuse</vt:lpstr>
      <vt:lpstr>Warning Signs of Sexual Abuse</vt:lpstr>
      <vt:lpstr>Warning Signs of Sexual Abuse</vt:lpstr>
      <vt:lpstr>Warning Signs of Sexual Abuse</vt:lpstr>
      <vt:lpstr>Strategies for Responding  to Abusive Situations/Relationships</vt:lpstr>
      <vt:lpstr>Responding to Abuse</vt:lpstr>
      <vt:lpstr>Get Help</vt:lpstr>
      <vt:lpstr>You are a Gift from God</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San Diego</dc:title>
  <dc:creator>Maria Galvan</dc:creator>
  <cp:lastModifiedBy>Gerardo Rojas</cp:lastModifiedBy>
  <cp:revision>97</cp:revision>
  <dcterms:created xsi:type="dcterms:W3CDTF">2012-12-12T00:09:32Z</dcterms:created>
  <dcterms:modified xsi:type="dcterms:W3CDTF">2013-04-09T21:04:41Z</dcterms:modified>
</cp:coreProperties>
</file>