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274"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31" autoAdjust="0"/>
  </p:normalViewPr>
  <p:slideViewPr>
    <p:cSldViewPr>
      <p:cViewPr varScale="1">
        <p:scale>
          <a:sx n="56" d="100"/>
          <a:sy n="56" d="100"/>
        </p:scale>
        <p:origin x="-96" y="-4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F5572B-07C4-4E5E-8605-433B182E8FC3}" type="datetimeFigureOut">
              <a:rPr lang="en-US" smtClean="0"/>
              <a:t>4/9/2013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180876-575F-4A49-BB79-C5B7EC691B09}" type="slidenum">
              <a:rPr lang="en-US" smtClean="0"/>
              <a:t>‹#›</a:t>
            </a:fld>
            <a:endParaRPr lang="en-US"/>
          </a:p>
        </p:txBody>
      </p:sp>
    </p:spTree>
    <p:extLst>
      <p:ext uri="{BB962C8B-B14F-4D97-AF65-F5344CB8AC3E}">
        <p14:creationId xmlns:p14="http://schemas.microsoft.com/office/powerpoint/2010/main" val="1718896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1</a:t>
            </a:fld>
            <a:endParaRPr lang="en-US"/>
          </a:p>
        </p:txBody>
      </p:sp>
    </p:spTree>
    <p:extLst>
      <p:ext uri="{BB962C8B-B14F-4D97-AF65-F5344CB8AC3E}">
        <p14:creationId xmlns:p14="http://schemas.microsoft.com/office/powerpoint/2010/main" val="1302821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Hemos hablado de cómo construir límites saludables y las formas de violación de estos límites o espacios personales. ¡Recuerda que la violación de tu espacio personal nunca está bien! Pasemos a hablar de una violación grave a estos límites. Se llama abuso sexual. El abuso puede tomar diferentes formas. Puede ser físico, sexual, emocional, verbal o la combinación de estos. Los adolescentes pueden experimentar abuso en un gran número de diferentes entornos-en la casa, en una cita, en la escuela, en la casa de alguien más y en Internet. El abusador puede ser alguien que conozcan o que acaban de conocer. También puede ser alguien en quien han llegado a confiar o que les cae bien. </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10</a:t>
            </a:fld>
            <a:endParaRPr lang="en-US"/>
          </a:p>
        </p:txBody>
      </p:sp>
    </p:spTree>
    <p:extLst>
      <p:ext uri="{BB962C8B-B14F-4D97-AF65-F5344CB8AC3E}">
        <p14:creationId xmlns:p14="http://schemas.microsoft.com/office/powerpoint/2010/main" val="3847337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El abuso sexual es cualquier tipo de contacto sexual (el contacto físico - de las partes genitales, glúteos, o pechos femeninos) entre un adulto y un menor. El abuso sexual también se da entre adolescentes. Por ejemplo: Comentarios o contacto físico inapropiado en citas entre los adolescentes. El abuso sexual envuelve palabras, miradas, sobaderas o una combinación de los tres. Puede ser físico o no físico y puede llegar a ser violento. Palabras, miradas y contacto físico  puede incluir comentarios acerca del cuerpo del adolescente, la exhibición de los adolescentes a la pornografía, contacto físico inapropiado y asalto sexual.   El abuso sexual incluye cualquier tipo de contacto, avance, o comentario sexual.  El abuso sexual puede ocurrir entre familiares, amigos o extraños. </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11</a:t>
            </a:fld>
            <a:endParaRPr lang="en-US"/>
          </a:p>
        </p:txBody>
      </p:sp>
    </p:spTree>
    <p:extLst>
      <p:ext uri="{BB962C8B-B14F-4D97-AF65-F5344CB8AC3E}">
        <p14:creationId xmlns:p14="http://schemas.microsoft.com/office/powerpoint/2010/main" val="3477860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Hay que recordar que el abuso sexual es la violación de la confianza al igual que de tu espacio físico y emocional. Nunca es hecho por amor. El abuso sexual nunca va a ser tu culpa. Si llegas a sospechar que tus límites o los límites de algún Amigo/a están siendo violados, hazle saber a un adulto y dale continuidad hasta que recibas una respuesta o una acción positiva. </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12</a:t>
            </a:fld>
            <a:endParaRPr lang="en-US"/>
          </a:p>
        </p:txBody>
      </p:sp>
    </p:spTree>
    <p:extLst>
      <p:ext uri="{BB962C8B-B14F-4D97-AF65-F5344CB8AC3E}">
        <p14:creationId xmlns:p14="http://schemas.microsoft.com/office/powerpoint/2010/main" val="3660730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Como cristianos,  utilizamos la tecnología en especial el Internet, como medio de comunicar  y descubrir la bondad de la creación de Dios. Nuestra fe nos invita a ser prudentes en el uso del Internet.  Estamos llamados a determinar que es bueno y malo para nosotros y saber identificar que puede lastimar a los demás y que nos puede lastimar a nosotros y nuestra relación con Dios y con los demás. Se especialmente consiente de que las computadores, teléfonos celulares inteligentes, video juegos y tecnologías similares pueden ser usadas para violar tus límites. </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13</a:t>
            </a:fld>
            <a:endParaRPr lang="en-US"/>
          </a:p>
        </p:txBody>
      </p:sp>
    </p:spTree>
    <p:extLst>
      <p:ext uri="{BB962C8B-B14F-4D97-AF65-F5344CB8AC3E}">
        <p14:creationId xmlns:p14="http://schemas.microsoft.com/office/powerpoint/2010/main" val="1169317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El abuso sexual puede suceder por medio del Internet o tecnologías similares. Hay muchas maneras de protegerse a uno mismo. No proporciones Información personal acerca de ti, tu situación familiar o tu escuela, como: números de teléfono, dirección, contraseñas, los números de  tarjetas de crédito o cualquier información que pueda identificar a tu vecindario (por ejemplo: el nombre del parque donde realizas actividades deportivas). Ten cuidado con tu  nombre de usuario, asegúrate que no revele tu nombre. De esa manera, puedes salirte sin que nadie intente rastrear tu cuenta de correo electrónico por medio de tu nombre de usuario. Sigue la regla de oro: Haz a los demás lo que te gustaría que te hicieran a ti. Deja que la cortesía, el respeto, la honestidad sean tu guía. Conectarse con amigos/as por medio del internet trae consigo muchos riesgos, porque nunca sabes con seguridad quien puede estar del otro lado de la conversación. Recuerda que no todos juegan  bajo las mismas reglas cristianas, que tú estás tratando de vivir.  Recuerda que nunca es buena idea intentar conocer en persona a tus contactos de Internet. </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14</a:t>
            </a:fld>
            <a:endParaRPr lang="en-US"/>
          </a:p>
        </p:txBody>
      </p:sp>
    </p:spTree>
    <p:extLst>
      <p:ext uri="{BB962C8B-B14F-4D97-AF65-F5344CB8AC3E}">
        <p14:creationId xmlns:p14="http://schemas.microsoft.com/office/powerpoint/2010/main" val="2931841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Es importante recordar que los comentarios, acciones e imagines que son publicadas en Internet se pueden quedar ahí por mucho tiempo después de haber sido eliminadas de tu sitio o que hayas pedido algún amigo/a que elimine información de su sitio. Nunca sabes quién más pudo haber descargado lo que escribiste o que  “</a:t>
            </a:r>
            <a:r>
              <a:rPr lang="es-ES" dirty="0" err="1" smtClean="0"/>
              <a:t>search</a:t>
            </a:r>
            <a:r>
              <a:rPr lang="es-ES" dirty="0" smtClean="0"/>
              <a:t> </a:t>
            </a:r>
            <a:r>
              <a:rPr lang="es-ES" dirty="0" err="1" smtClean="0"/>
              <a:t>engine</a:t>
            </a:r>
            <a:r>
              <a:rPr lang="es-ES" dirty="0" smtClean="0"/>
              <a:t>” se metió a tu información y guardo alguna foto. No puedes saber quién ha leído tus comentarios o te juzga por ellos, y no vas a tener la oportunidad de explicar le  el porqué de tu comentario. </a:t>
            </a:r>
          </a:p>
          <a:p>
            <a:r>
              <a:rPr lang="es-ES" dirty="0" smtClean="0"/>
              <a:t>Así es que, piensa ates de realizar cualquier publicación. Es mucho mas fácil pensar dos veces y abstenerse que tratar de retractar lo dicho. </a:t>
            </a:r>
          </a:p>
          <a:p>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15</a:t>
            </a:fld>
            <a:endParaRPr lang="en-US"/>
          </a:p>
        </p:txBody>
      </p:sp>
    </p:spTree>
    <p:extLst>
      <p:ext uri="{BB962C8B-B14F-4D97-AF65-F5344CB8AC3E}">
        <p14:creationId xmlns:p14="http://schemas.microsoft.com/office/powerpoint/2010/main" val="3262890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aseline="0" dirty="0" smtClean="0"/>
              <a:t>Algunos Depredadores  que quieren abusar sexualmente de ti, usan tácticas de engaño. Estas son  formas de  ganarse tu confianza y estas permiten que bajes la guardia.</a:t>
            </a:r>
          </a:p>
          <a:p>
            <a:r>
              <a:rPr lang="es-ES" baseline="0" dirty="0" smtClean="0"/>
              <a:t>Estas son algunas de las cosas en las que tienes que prestar atención:</a:t>
            </a:r>
          </a:p>
          <a:p>
            <a:r>
              <a:rPr lang="es-ES" baseline="0" dirty="0" smtClean="0"/>
              <a:t>1.	Te halaga a pesar de no estar relacionado con algún logro.</a:t>
            </a:r>
          </a:p>
          <a:p>
            <a:r>
              <a:rPr lang="es-ES" baseline="0" dirty="0" smtClean="0"/>
              <a:t>2.	Te da regalos, en especial regalos caros o cosas que te gustan mucho.</a:t>
            </a:r>
          </a:p>
          <a:p>
            <a:r>
              <a:rPr lang="es-ES" baseline="0" dirty="0" smtClean="0"/>
              <a:t>3.	Te permite hacer cosas o aprueba comportamientos que están prohibidos por tus padres. </a:t>
            </a:r>
          </a:p>
          <a:p>
            <a:r>
              <a:rPr lang="es-ES" baseline="0" dirty="0" smtClean="0"/>
              <a:t>4.	Pasa gran cantidad de tiempo contigo. </a:t>
            </a:r>
          </a:p>
          <a:p>
            <a:r>
              <a:rPr lang="es-ES" baseline="0" dirty="0" smtClean="0"/>
              <a:t>5.	Desea pasar tiempo contigo asolas. </a:t>
            </a:r>
          </a:p>
          <a:p>
            <a:r>
              <a:rPr lang="es-ES" baseline="0" dirty="0" smtClean="0"/>
              <a:t>6.	Te sientes incomodo/a con la cantidad de atención que te presta esa persona. </a:t>
            </a:r>
          </a:p>
          <a:p>
            <a:r>
              <a:rPr lang="es-ES" baseline="0" dirty="0" smtClean="0"/>
              <a:t>7.	Te gusta mucho las cosas bonitas que dice acerca de ti y las cosas que hace por ti.</a:t>
            </a:r>
          </a:p>
          <a:p>
            <a:r>
              <a:rPr lang="es-ES" baseline="0" dirty="0" smtClean="0"/>
              <a:t>Si notas cualquier de estos comportamientos háblalo con tus padres, profesores o algún adulto de confianza para que estos comportamientos terminen. </a:t>
            </a:r>
          </a:p>
          <a:p>
            <a:endParaRPr lang="en-US" baseline="0" dirty="0" smtClean="0"/>
          </a:p>
        </p:txBody>
      </p:sp>
      <p:sp>
        <p:nvSpPr>
          <p:cNvPr id="4" name="Slide Number Placeholder 3"/>
          <p:cNvSpPr>
            <a:spLocks noGrp="1"/>
          </p:cNvSpPr>
          <p:nvPr>
            <p:ph type="sldNum" sz="quarter" idx="10"/>
          </p:nvPr>
        </p:nvSpPr>
        <p:spPr/>
        <p:txBody>
          <a:bodyPr/>
          <a:lstStyle/>
          <a:p>
            <a:fld id="{C2DDD004-BE91-4A59-8848-E5ED1EE089C6}" type="slidenum">
              <a:rPr lang="en-US" smtClean="0"/>
              <a:t>16</a:t>
            </a:fld>
            <a:endParaRPr lang="en-US"/>
          </a:p>
        </p:txBody>
      </p:sp>
    </p:spTree>
    <p:extLst>
      <p:ext uri="{BB962C8B-B14F-4D97-AF65-F5344CB8AC3E}">
        <p14:creationId xmlns:p14="http://schemas.microsoft.com/office/powerpoint/2010/main" val="2254348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Durante esta lección hemos hablado acerca de cómo establecer espacios personales seguros  y hemos aprendido como responder a la violación de estos espacios personales. Recuerda que es de crucial importancia hablar con tus padres y/o un adulto de confianza  acerca de cualquier preocupación o RED FLAG, cuando viene a la violación de tu espacio personal. Ellos son responsables de detener el abuso y de contactar a las autoridades legales en caso de que sea necesario.  Recuerda que los secretos nunca son secretos cuando la seguridad personal de alguien está en peligro. Si sabes de alguien (un amigo/a) que está siendo abusado sexualmente, dile a un adulto de confianza; hasta que se termine el abuso.</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17</a:t>
            </a:fld>
            <a:endParaRPr lang="en-US"/>
          </a:p>
        </p:txBody>
      </p:sp>
    </p:spTree>
    <p:extLst>
      <p:ext uri="{BB962C8B-B14F-4D97-AF65-F5344CB8AC3E}">
        <p14:creationId xmlns:p14="http://schemas.microsoft.com/office/powerpoint/2010/main" val="2170338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07180876-575F-4A49-BB79-C5B7EC691B09}" type="slidenum">
              <a:rPr lang="en-US" smtClean="0"/>
              <a:t>18</a:t>
            </a:fld>
            <a:endParaRPr lang="en-US"/>
          </a:p>
        </p:txBody>
      </p:sp>
    </p:spTree>
    <p:extLst>
      <p:ext uri="{BB962C8B-B14F-4D97-AF65-F5344CB8AC3E}">
        <p14:creationId xmlns:p14="http://schemas.microsoft.com/office/powerpoint/2010/main" val="142361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smtClean="0"/>
              <a:t>Señor, cuando tenga hambre, dame alguien que necesite comida;</a:t>
            </a:r>
            <a:br>
              <a:rPr lang="es-ES" noProof="0" dirty="0" smtClean="0"/>
            </a:br>
            <a:r>
              <a:rPr lang="es-ES" noProof="0" dirty="0" smtClean="0"/>
              <a:t>Cuando tenga sed, dame alguien que precise agua;</a:t>
            </a:r>
            <a:br>
              <a:rPr lang="es-ES" noProof="0" dirty="0" smtClean="0"/>
            </a:br>
            <a:r>
              <a:rPr lang="es-ES" noProof="0" dirty="0" smtClean="0"/>
              <a:t>Cuando sienta frío, dame alguien que necesite calor.</a:t>
            </a:r>
            <a:br>
              <a:rPr lang="es-ES" noProof="0" dirty="0" smtClean="0"/>
            </a:br>
            <a:r>
              <a:rPr lang="es-ES" noProof="0" dirty="0" smtClean="0"/>
              <a:t>Cuando sufra, dame alguien que necesita consuelo;</a:t>
            </a:r>
            <a:br>
              <a:rPr lang="es-ES" noProof="0" dirty="0" smtClean="0"/>
            </a:br>
            <a:r>
              <a:rPr lang="es-ES" noProof="0" dirty="0" smtClean="0"/>
              <a:t>Cuando mi cruz parezca pesada, déjame compartir la cruz del otro;</a:t>
            </a:r>
            <a:br>
              <a:rPr lang="es-ES" noProof="0" dirty="0" smtClean="0"/>
            </a:br>
            <a:r>
              <a:rPr lang="es-ES" noProof="0" dirty="0" smtClean="0"/>
              <a:t>Cuando me vea pobre, pon a mi lado algún necesitado.</a:t>
            </a:r>
            <a:br>
              <a:rPr lang="es-ES" noProof="0" dirty="0" smtClean="0"/>
            </a:br>
            <a:r>
              <a:rPr lang="es-ES" noProof="0" dirty="0" smtClean="0"/>
              <a:t>Cuando no tenga tiempo, dame alguien que precise de mis minutos;</a:t>
            </a:r>
          </a:p>
          <a:p>
            <a:r>
              <a:rPr lang="es-ES" noProof="0" dirty="0" smtClean="0"/>
              <a:t>Cuando sufra humillación, dame ocasión para elogiar a alguien;</a:t>
            </a:r>
          </a:p>
          <a:p>
            <a:r>
              <a:rPr lang="es-ES" noProof="0" dirty="0" smtClean="0"/>
              <a:t>Cuando esté desanimado, dame alguien para darle nuevos ánimos.</a:t>
            </a:r>
          </a:p>
          <a:p>
            <a:endParaRPr lang="es-MX" noProof="0" dirty="0"/>
          </a:p>
        </p:txBody>
      </p:sp>
      <p:sp>
        <p:nvSpPr>
          <p:cNvPr id="4" name="Slide Number Placeholder 3"/>
          <p:cNvSpPr>
            <a:spLocks noGrp="1"/>
          </p:cNvSpPr>
          <p:nvPr>
            <p:ph type="sldNum" sz="quarter" idx="10"/>
          </p:nvPr>
        </p:nvSpPr>
        <p:spPr/>
        <p:txBody>
          <a:bodyPr/>
          <a:lstStyle/>
          <a:p>
            <a:fld id="{C2DDD004-BE91-4A59-8848-E5ED1EE089C6}" type="slidenum">
              <a:rPr lang="en-US" smtClean="0"/>
              <a:t>2</a:t>
            </a:fld>
            <a:endParaRPr lang="en-US"/>
          </a:p>
        </p:txBody>
      </p:sp>
    </p:spTree>
    <p:extLst>
      <p:ext uri="{BB962C8B-B14F-4D97-AF65-F5344CB8AC3E}">
        <p14:creationId xmlns:p14="http://schemas.microsoft.com/office/powerpoint/2010/main" val="1767878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Cuando quiera que los otros me comprendan, dame alguien que necesite de mi comprensión;</a:t>
            </a:r>
            <a:br>
              <a:rPr lang="es-ES" dirty="0" smtClean="0"/>
            </a:br>
            <a:r>
              <a:rPr lang="es-ES" dirty="0" smtClean="0"/>
              <a:t>Cuando sienta necesidad de que cuiden de mí, dame alguien a quien pueda atender;</a:t>
            </a:r>
            <a:br>
              <a:rPr lang="es-ES" dirty="0" smtClean="0"/>
            </a:br>
            <a:r>
              <a:rPr lang="es-ES" dirty="0" smtClean="0"/>
              <a:t>Cuando piense en mí mismo, vuelve mi atención hacia otra persona,</a:t>
            </a:r>
          </a:p>
          <a:p>
            <a:endParaRPr lang="es-ES" dirty="0" smtClean="0"/>
          </a:p>
          <a:p>
            <a:r>
              <a:rPr lang="es-ES" smtClean="0"/>
              <a:t>Haznos dignos, Señor, de servir a nuestros hermanos;</a:t>
            </a:r>
            <a:br>
              <a:rPr lang="es-ES" smtClean="0"/>
            </a:br>
            <a:r>
              <a:rPr lang="es-ES" smtClean="0"/>
              <a:t>Dales, a través de nuestras manos, no sólo el pan de cada día, también nuestro amor misericordioso</a:t>
            </a:r>
            <a:endParaRPr lang="es-MX"/>
          </a:p>
        </p:txBody>
      </p:sp>
      <p:sp>
        <p:nvSpPr>
          <p:cNvPr id="4" name="Slide Number Placeholder 3"/>
          <p:cNvSpPr>
            <a:spLocks noGrp="1"/>
          </p:cNvSpPr>
          <p:nvPr>
            <p:ph type="sldNum" sz="quarter" idx="10"/>
          </p:nvPr>
        </p:nvSpPr>
        <p:spPr/>
        <p:txBody>
          <a:bodyPr/>
          <a:lstStyle/>
          <a:p>
            <a:fld id="{07180876-575F-4A49-BB79-C5B7EC691B09}" type="slidenum">
              <a:rPr lang="en-US" smtClean="0"/>
              <a:t>3</a:t>
            </a:fld>
            <a:endParaRPr lang="en-US"/>
          </a:p>
        </p:txBody>
      </p:sp>
    </p:spTree>
    <p:extLst>
      <p:ext uri="{BB962C8B-B14F-4D97-AF65-F5344CB8AC3E}">
        <p14:creationId xmlns:p14="http://schemas.microsoft.com/office/powerpoint/2010/main" val="1919864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Cada uno de ustedes fue creado a imagen y semejanza de Dios. Mientras sigan creciendo en el entendimiento y conocimiento de tus talentos y de su misión en la vida, Jesús nos invita a vivir una vida plena y llena de Amor. La presentación  de hoy celebra el regalo de la vida y los va a guiar para ser  mejores personas, al igual que los va a guiar a saber cómo tratar con personas y situaciones que los puedan dañar.</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4</a:t>
            </a:fld>
            <a:endParaRPr lang="en-US"/>
          </a:p>
        </p:txBody>
      </p:sp>
    </p:spTree>
    <p:extLst>
      <p:ext uri="{BB962C8B-B14F-4D97-AF65-F5344CB8AC3E}">
        <p14:creationId xmlns:p14="http://schemas.microsoft.com/office/powerpoint/2010/main" val="2920531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Dios nos creó como personas individuales, pero no nos creó para estar solos. Uno de los retos más grandes que van a tener que enfrentar en su vida es aprender a ser ustedes mismos, en relación con las demás personas. </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5</a:t>
            </a:fld>
            <a:endParaRPr lang="en-US"/>
          </a:p>
        </p:txBody>
      </p:sp>
    </p:spTree>
    <p:extLst>
      <p:ext uri="{BB962C8B-B14F-4D97-AF65-F5344CB8AC3E}">
        <p14:creationId xmlns:p14="http://schemas.microsoft.com/office/powerpoint/2010/main" val="3890857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Estos tres círculos son ejemplos de lo que se va a hablar el día de hoy. Estos representan  algunos límites, ese espacio invisible que te acerca a las demás personas al igual que también te protegen del peligro. Cada uno de ustedes ha aprendido en su familia o por otras personas como abrir y cerrar esos tres círculos. </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6</a:t>
            </a:fld>
            <a:endParaRPr lang="en-US"/>
          </a:p>
        </p:txBody>
      </p:sp>
    </p:spTree>
    <p:extLst>
      <p:ext uri="{BB962C8B-B14F-4D97-AF65-F5344CB8AC3E}">
        <p14:creationId xmlns:p14="http://schemas.microsoft.com/office/powerpoint/2010/main" val="840303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Un límite es un espacio personal, tanto físico como emocional que existe entre tú y otra persona. Existen dos tipos de límites interiores: Físico y Emocional. Los Límites físicos protegen tu cuerpo; tú decides quién te puede tocar, como te pueden tocar y en donde pueden tocarte. Los limites emocionales protegen tus pensamientos y emociones personales; tu decide que pensamiento y emociones compartes o no compartes con las demás personas. </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7</a:t>
            </a:fld>
            <a:endParaRPr lang="en-US"/>
          </a:p>
        </p:txBody>
      </p:sp>
    </p:spTree>
    <p:extLst>
      <p:ext uri="{BB962C8B-B14F-4D97-AF65-F5344CB8AC3E}">
        <p14:creationId xmlns:p14="http://schemas.microsoft.com/office/powerpoint/2010/main" val="3258403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El dejar entrar  a una persona a tu espacio personal depende del tiempo que los llevas conociendo y de cuánta confianza le tienes. La confianza se tarda en construir  ya que toma tiempo en conocer la esencia de una persona, como la honestidad, sinceridad, amabilidad y respeto. Si quieres que tu espacio sea respetado, respeta el espacio de otros. Cuando alguien trata de violar tus limites, reconócelo, páralo y dile a un adulto de confianza. Confía en tus instintos de conformidad y desconformidad cuando estas alrededor de otros. Habla claramente cuando algo o alguien te esté molestando. Mantén una comunicación abierta  con adultos de confianza. </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8</a:t>
            </a:fld>
            <a:endParaRPr lang="en-US"/>
          </a:p>
        </p:txBody>
      </p:sp>
    </p:spTree>
    <p:extLst>
      <p:ext uri="{BB962C8B-B14F-4D97-AF65-F5344CB8AC3E}">
        <p14:creationId xmlns:p14="http://schemas.microsoft.com/office/powerpoint/2010/main" val="781430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aseline="0" dirty="0" smtClean="0"/>
              <a:t>Las personas que van a intentar abusar de ti van a buscar formas de romper  y brincarse tus límites.</a:t>
            </a:r>
          </a:p>
          <a:p>
            <a:r>
              <a:rPr lang="es-ES" baseline="0" dirty="0" smtClean="0"/>
              <a:t>Algunos ejemplos son:</a:t>
            </a:r>
          </a:p>
          <a:p>
            <a:r>
              <a:rPr lang="es-ES" baseline="0" dirty="0" smtClean="0"/>
              <a:t>1.	Realizan preguntas personales sin conocerte.</a:t>
            </a:r>
          </a:p>
          <a:p>
            <a:r>
              <a:rPr lang="es-ES" baseline="0" dirty="0" smtClean="0"/>
              <a:t>2.	Invaden tu espacio personal, físico y emocional.</a:t>
            </a:r>
          </a:p>
          <a:p>
            <a:r>
              <a:rPr lang="es-ES" baseline="0" dirty="0" smtClean="0"/>
              <a:t>3.	Dicen cosas vulgares, ofensivas e inapropiadas.</a:t>
            </a:r>
          </a:p>
          <a:p>
            <a:r>
              <a:rPr lang="es-ES" baseline="0" dirty="0" smtClean="0"/>
              <a:t>4.	Siempre intentan pararse o sentarse cerca de ti.</a:t>
            </a:r>
          </a:p>
          <a:p>
            <a:r>
              <a:rPr lang="es-ES" baseline="0" dirty="0" smtClean="0"/>
              <a:t>5.	Te obligan a hacer algo sexual.</a:t>
            </a:r>
          </a:p>
          <a:p>
            <a:endParaRPr lang="en-US" baseline="0" dirty="0" smtClean="0"/>
          </a:p>
        </p:txBody>
      </p:sp>
      <p:sp>
        <p:nvSpPr>
          <p:cNvPr id="4" name="Slide Number Placeholder 3"/>
          <p:cNvSpPr>
            <a:spLocks noGrp="1"/>
          </p:cNvSpPr>
          <p:nvPr>
            <p:ph type="sldNum" sz="quarter" idx="10"/>
          </p:nvPr>
        </p:nvSpPr>
        <p:spPr/>
        <p:txBody>
          <a:bodyPr/>
          <a:lstStyle/>
          <a:p>
            <a:fld id="{C2DDD004-BE91-4A59-8848-E5ED1EE089C6}" type="slidenum">
              <a:rPr lang="en-US" smtClean="0"/>
              <a:t>9</a:t>
            </a:fld>
            <a:endParaRPr lang="en-US"/>
          </a:p>
        </p:txBody>
      </p:sp>
    </p:spTree>
    <p:extLst>
      <p:ext uri="{BB962C8B-B14F-4D97-AF65-F5344CB8AC3E}">
        <p14:creationId xmlns:p14="http://schemas.microsoft.com/office/powerpoint/2010/main" val="367638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747350C4-42F7-4A2C-A049-B2C2B37537C4}" type="datetimeFigureOut">
              <a:rPr lang="en-US" smtClean="0"/>
              <a:t>4/9/2013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CB86745-F6D3-41BE-A337-0200D82CEDB4}"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7350C4-42F7-4A2C-A049-B2C2B37537C4}"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86745-F6D3-41BE-A337-0200D82CEDB4}"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7350C4-42F7-4A2C-A049-B2C2B37537C4}"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86745-F6D3-41BE-A337-0200D82CEDB4}"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7350C4-42F7-4A2C-A049-B2C2B37537C4}"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86745-F6D3-41BE-A337-0200D82CEDB4}"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7350C4-42F7-4A2C-A049-B2C2B37537C4}"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86745-F6D3-41BE-A337-0200D82CEDB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47350C4-42F7-4A2C-A049-B2C2B37537C4}"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86745-F6D3-41BE-A337-0200D82CEDB4}"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7350C4-42F7-4A2C-A049-B2C2B37537C4}" type="datetimeFigureOut">
              <a:rPr lang="en-US" smtClean="0"/>
              <a:t>4/9/2013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B86745-F6D3-41BE-A337-0200D82CEDB4}"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7350C4-42F7-4A2C-A049-B2C2B37537C4}" type="datetimeFigureOut">
              <a:rPr lang="en-US" smtClean="0"/>
              <a:t>4/9/2013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B86745-F6D3-41BE-A337-0200D82CEDB4}"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350C4-42F7-4A2C-A049-B2C2B37537C4}" type="datetimeFigureOut">
              <a:rPr lang="en-US" smtClean="0"/>
              <a:t>4/9/2013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B86745-F6D3-41BE-A337-0200D82CED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7350C4-42F7-4A2C-A049-B2C2B37537C4}"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86745-F6D3-41BE-A337-0200D82CEDB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7350C4-42F7-4A2C-A049-B2C2B37537C4}"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86745-F6D3-41BE-A337-0200D82CED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747350C4-42F7-4A2C-A049-B2C2B37537C4}" type="datetimeFigureOut">
              <a:rPr lang="en-US" smtClean="0"/>
              <a:t>4/9/2013</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CB86745-F6D3-41BE-A337-0200D82CEDB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3340" y="1387737"/>
            <a:ext cx="6893859" cy="1731982"/>
          </a:xfrm>
        </p:spPr>
        <p:txBody>
          <a:bodyPr/>
          <a:lstStyle/>
          <a:p>
            <a:r>
              <a:rPr lang="es-MX" dirty="0" smtClean="0"/>
              <a:t>Diócesis de San Diego</a:t>
            </a:r>
            <a:endParaRPr lang="es-MX" dirty="0"/>
          </a:p>
        </p:txBody>
      </p:sp>
      <p:sp>
        <p:nvSpPr>
          <p:cNvPr id="3" name="Subtitle 2"/>
          <p:cNvSpPr>
            <a:spLocks noGrp="1"/>
          </p:cNvSpPr>
          <p:nvPr>
            <p:ph type="subTitle" idx="1"/>
          </p:nvPr>
        </p:nvSpPr>
        <p:spPr>
          <a:xfrm>
            <a:off x="1447800" y="3886200"/>
            <a:ext cx="6400800" cy="1752600"/>
          </a:xfrm>
        </p:spPr>
        <p:txBody>
          <a:bodyPr/>
          <a:lstStyle/>
          <a:p>
            <a:r>
              <a:rPr lang="es-MX" dirty="0" smtClean="0"/>
              <a:t>Entrenamiento para un Ambiente Seguro</a:t>
            </a:r>
          </a:p>
          <a:p>
            <a:r>
              <a:rPr lang="es-MX" dirty="0" smtClean="0"/>
              <a:t>Noveno Grado </a:t>
            </a:r>
          </a:p>
          <a:p>
            <a:endParaRPr lang="es-MX"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3793" y="4800600"/>
            <a:ext cx="1196415" cy="1428044"/>
          </a:xfrm>
          <a:prstGeom prst="rect">
            <a:avLst/>
          </a:prstGeom>
        </p:spPr>
      </p:pic>
    </p:spTree>
    <p:extLst>
      <p:ext uri="{BB962C8B-B14F-4D97-AF65-F5344CB8AC3E}">
        <p14:creationId xmlns:p14="http://schemas.microsoft.com/office/powerpoint/2010/main" val="1775381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s-MX" dirty="0" smtClean="0"/>
              <a:t>Existen diferentes </a:t>
            </a:r>
            <a:r>
              <a:rPr lang="es-MX" dirty="0"/>
              <a:t>formas</a:t>
            </a:r>
            <a:r>
              <a:rPr lang="en-US" dirty="0"/>
              <a:t> de </a:t>
            </a:r>
            <a:r>
              <a:rPr lang="es-MX" dirty="0"/>
              <a:t>abuso </a:t>
            </a:r>
            <a:r>
              <a:rPr lang="en-US" dirty="0"/>
              <a:t>:</a:t>
            </a:r>
          </a:p>
          <a:p>
            <a:pPr lvl="0"/>
            <a:r>
              <a:rPr lang="es-MX" dirty="0"/>
              <a:t>Físico</a:t>
            </a:r>
            <a:endParaRPr lang="en-US" dirty="0"/>
          </a:p>
          <a:p>
            <a:pPr lvl="0"/>
            <a:r>
              <a:rPr lang="en-US" dirty="0"/>
              <a:t>Sexual</a:t>
            </a:r>
          </a:p>
          <a:p>
            <a:pPr lvl="0"/>
            <a:r>
              <a:rPr lang="es-MX" dirty="0"/>
              <a:t>Emocional</a:t>
            </a:r>
            <a:endParaRPr lang="en-US" dirty="0"/>
          </a:p>
          <a:p>
            <a:pPr lvl="0"/>
            <a:r>
              <a:rPr lang="en-US" dirty="0"/>
              <a:t>Verbal</a:t>
            </a:r>
          </a:p>
          <a:p>
            <a:pPr lvl="0"/>
            <a:r>
              <a:rPr lang="es-MX" dirty="0"/>
              <a:t>El abuso se llega a manifestar en diferentes entornos. </a:t>
            </a:r>
            <a:endParaRPr lang="en-US" dirty="0"/>
          </a:p>
        </p:txBody>
      </p:sp>
      <p:sp>
        <p:nvSpPr>
          <p:cNvPr id="2" name="Title 1"/>
          <p:cNvSpPr>
            <a:spLocks noGrp="1"/>
          </p:cNvSpPr>
          <p:nvPr>
            <p:ph type="title"/>
          </p:nvPr>
        </p:nvSpPr>
        <p:spPr/>
        <p:txBody>
          <a:bodyPr/>
          <a:lstStyle/>
          <a:p>
            <a:r>
              <a:rPr lang="es-MX" dirty="0"/>
              <a:t>Abuso</a:t>
            </a:r>
            <a:r>
              <a:rPr lang="en-US" dirty="0"/>
              <a:t> Sexual</a:t>
            </a:r>
          </a:p>
        </p:txBody>
      </p:sp>
    </p:spTree>
    <p:extLst>
      <p:ext uri="{BB962C8B-B14F-4D97-AF65-F5344CB8AC3E}">
        <p14:creationId xmlns:p14="http://schemas.microsoft.com/office/powerpoint/2010/main" val="1406949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s-MX" dirty="0" smtClean="0"/>
              <a:t>Cualquier </a:t>
            </a:r>
            <a:r>
              <a:rPr lang="es-MX" dirty="0"/>
              <a:t>tipo de contacto sexual (el </a:t>
            </a:r>
            <a:r>
              <a:rPr lang="es-MX" i="1" u="sng" dirty="0"/>
              <a:t>contacto-con las manos-</a:t>
            </a:r>
            <a:r>
              <a:rPr lang="es-MX" dirty="0"/>
              <a:t> de las partes genitales, glúteos, o pechos femeninos o el </a:t>
            </a:r>
            <a:r>
              <a:rPr lang="es-MX" i="1" u="sng" dirty="0"/>
              <a:t>toque</a:t>
            </a:r>
            <a:r>
              <a:rPr lang="es-MX" i="1" dirty="0"/>
              <a:t> </a:t>
            </a:r>
            <a:r>
              <a:rPr lang="es-MX" dirty="0"/>
              <a:t>de las partes genitales, glúteos, o pechos femeninos o el </a:t>
            </a:r>
            <a:r>
              <a:rPr lang="es-MX" i="1" u="sng" dirty="0"/>
              <a:t>manoseo</a:t>
            </a:r>
            <a:r>
              <a:rPr lang="es-MX" dirty="0"/>
              <a:t> de las partes genitales, glúteos, o pechos femeninos) entre un adulto y un menor.</a:t>
            </a:r>
            <a:endParaRPr lang="en-US" dirty="0"/>
          </a:p>
          <a:p>
            <a:r>
              <a:rPr lang="es-MX" dirty="0" smtClean="0"/>
              <a:t>El </a:t>
            </a:r>
            <a:r>
              <a:rPr lang="es-MX" dirty="0"/>
              <a:t>abuso sexual también se da entre </a:t>
            </a:r>
            <a:r>
              <a:rPr lang="es-MX" dirty="0" smtClean="0"/>
              <a:t>adolescentes</a:t>
            </a:r>
            <a:r>
              <a:rPr lang="es-MX" dirty="0"/>
              <a:t>:</a:t>
            </a:r>
            <a:r>
              <a:rPr lang="en-US" dirty="0" smtClean="0"/>
              <a:t>      </a:t>
            </a:r>
          </a:p>
          <a:p>
            <a:pPr>
              <a:buFont typeface="Arial" pitchFamily="34" charset="0"/>
              <a:buChar char="•"/>
            </a:pPr>
            <a:r>
              <a:rPr lang="es-MX" dirty="0" smtClean="0"/>
              <a:t>Comentarios </a:t>
            </a:r>
            <a:r>
              <a:rPr lang="es-MX" dirty="0"/>
              <a:t>o tacto involuntario/inapropiado.</a:t>
            </a:r>
            <a:endParaRPr lang="en-US" dirty="0"/>
          </a:p>
          <a:p>
            <a:pPr>
              <a:buFont typeface="Arial" pitchFamily="34" charset="0"/>
              <a:buChar char="•"/>
            </a:pPr>
            <a:r>
              <a:rPr lang="es-MX" dirty="0"/>
              <a:t>Puede ser físico o no físico.</a:t>
            </a:r>
            <a:endParaRPr lang="en-US" dirty="0"/>
          </a:p>
          <a:p>
            <a:pPr lvl="0">
              <a:buFont typeface="Arial" pitchFamily="34" charset="0"/>
              <a:buChar char="•"/>
            </a:pPr>
            <a:r>
              <a:rPr lang="es-MX" dirty="0"/>
              <a:t>Puede ser violento</a:t>
            </a:r>
            <a:endParaRPr lang="en-US" dirty="0"/>
          </a:p>
        </p:txBody>
      </p:sp>
      <p:sp>
        <p:nvSpPr>
          <p:cNvPr id="2" name="Title 1"/>
          <p:cNvSpPr>
            <a:spLocks noGrp="1"/>
          </p:cNvSpPr>
          <p:nvPr>
            <p:ph type="title"/>
          </p:nvPr>
        </p:nvSpPr>
        <p:spPr>
          <a:xfrm>
            <a:off x="778137" y="473903"/>
            <a:ext cx="7756263" cy="1054250"/>
          </a:xfrm>
        </p:spPr>
        <p:txBody>
          <a:bodyPr/>
          <a:lstStyle/>
          <a:p>
            <a:r>
              <a:rPr lang="es-MX" dirty="0"/>
              <a:t>Abuso sexual en los adolescentes</a:t>
            </a:r>
            <a:endParaRPr lang="en-US" dirty="0"/>
          </a:p>
        </p:txBody>
      </p:sp>
    </p:spTree>
    <p:extLst>
      <p:ext uri="{BB962C8B-B14F-4D97-AF65-F5344CB8AC3E}">
        <p14:creationId xmlns:p14="http://schemas.microsoft.com/office/powerpoint/2010/main" val="604447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MX" dirty="0"/>
              <a:t>El abuso sexual es la violación de la confianza.</a:t>
            </a:r>
            <a:endParaRPr lang="en-US" dirty="0"/>
          </a:p>
          <a:p>
            <a:pPr lvl="0"/>
            <a:r>
              <a:rPr lang="es-MX" dirty="0"/>
              <a:t>El abuso sexual es la violación de tu espacio físico y emocional. </a:t>
            </a:r>
            <a:endParaRPr lang="en-US" dirty="0"/>
          </a:p>
          <a:p>
            <a:pPr lvl="0"/>
            <a:r>
              <a:rPr lang="es-MX" dirty="0"/>
              <a:t>No sucede por amor. </a:t>
            </a:r>
            <a:endParaRPr lang="en-US" dirty="0"/>
          </a:p>
          <a:p>
            <a:pPr lvl="0"/>
            <a:r>
              <a:rPr lang="es-MX" dirty="0"/>
              <a:t>El abuso sexual nunca va a ser tu culpa. </a:t>
            </a:r>
            <a:endParaRPr lang="en-US" dirty="0"/>
          </a:p>
          <a:p>
            <a:endParaRPr lang="en-US" dirty="0"/>
          </a:p>
        </p:txBody>
      </p:sp>
      <p:sp>
        <p:nvSpPr>
          <p:cNvPr id="2" name="Title 1"/>
          <p:cNvSpPr>
            <a:spLocks noGrp="1"/>
          </p:cNvSpPr>
          <p:nvPr>
            <p:ph type="title"/>
          </p:nvPr>
        </p:nvSpPr>
        <p:spPr/>
        <p:txBody>
          <a:bodyPr/>
          <a:lstStyle/>
          <a:p>
            <a:r>
              <a:rPr lang="es-MX" dirty="0"/>
              <a:t>Puntos</a:t>
            </a:r>
            <a:r>
              <a:rPr lang="en-US" dirty="0"/>
              <a:t> Clave</a:t>
            </a:r>
          </a:p>
        </p:txBody>
      </p:sp>
      <p:pic>
        <p:nvPicPr>
          <p:cNvPr id="3075" name="Picture 3" descr="C:\Users\grojas\AppData\Local\Microsoft\Windows\Temporary Internet Files\Content.IE5\KDNLQILH\MC9004448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3429000"/>
            <a:ext cx="1813560" cy="2348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943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s-MX" sz="2000" dirty="0" smtClean="0"/>
              <a:t>El </a:t>
            </a:r>
            <a:r>
              <a:rPr lang="es-MX" sz="2000" dirty="0"/>
              <a:t>Internet es un medio de comunicación.</a:t>
            </a:r>
            <a:endParaRPr lang="en-US" sz="2000" dirty="0"/>
          </a:p>
          <a:p>
            <a:pPr lvl="0"/>
            <a:r>
              <a:rPr lang="es-MX" sz="2000" dirty="0"/>
              <a:t>La tecnología </a:t>
            </a:r>
            <a:r>
              <a:rPr lang="es-MX" sz="2000" dirty="0" smtClean="0"/>
              <a:t>puede </a:t>
            </a:r>
            <a:r>
              <a:rPr lang="es-MX" sz="2000" dirty="0"/>
              <a:t>ser una fuente muy buena de información; es un lugar donde puedes descubrir y comunicar la grandeza de Dios. </a:t>
            </a:r>
            <a:endParaRPr lang="en-US" sz="2000" dirty="0"/>
          </a:p>
          <a:p>
            <a:pPr lvl="0"/>
            <a:r>
              <a:rPr lang="es-MX" sz="2000" dirty="0"/>
              <a:t>El Internet y la tecnología pueden ser usados de forma incorrecta.</a:t>
            </a:r>
            <a:endParaRPr lang="en-US" sz="2000" dirty="0"/>
          </a:p>
          <a:p>
            <a:pPr lvl="0"/>
            <a:r>
              <a:rPr lang="es-MX" sz="2000" dirty="0"/>
              <a:t>Te puede conducir lejos de Dios; puede dañarte a ti y a los de tu alrededor. </a:t>
            </a:r>
            <a:endParaRPr lang="en-US" sz="2000" dirty="0"/>
          </a:p>
        </p:txBody>
      </p:sp>
      <p:sp>
        <p:nvSpPr>
          <p:cNvPr id="2" name="Title 1"/>
          <p:cNvSpPr>
            <a:spLocks noGrp="1"/>
          </p:cNvSpPr>
          <p:nvPr>
            <p:ph type="title"/>
          </p:nvPr>
        </p:nvSpPr>
        <p:spPr/>
        <p:txBody>
          <a:bodyPr/>
          <a:lstStyle/>
          <a:p>
            <a:r>
              <a:rPr lang="es-MX" dirty="0"/>
              <a:t>Seguridad</a:t>
            </a:r>
            <a:r>
              <a:rPr lang="en-US" dirty="0"/>
              <a:t> en Internet</a:t>
            </a:r>
          </a:p>
        </p:txBody>
      </p:sp>
      <p:pic>
        <p:nvPicPr>
          <p:cNvPr id="4098" name="Picture 2" descr="C:\Users\grojas\AppData\Local\Microsoft\Windows\Temporary Internet Files\Content.IE5\KDNLQILH\MC90044133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5720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914400" y="762000"/>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Tree>
    <p:extLst>
      <p:ext uri="{BB962C8B-B14F-4D97-AF65-F5344CB8AC3E}">
        <p14:creationId xmlns:p14="http://schemas.microsoft.com/office/powerpoint/2010/main" val="333007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248347"/>
            <a:ext cx="7745505" cy="4076253"/>
          </a:xfrm>
        </p:spPr>
        <p:txBody>
          <a:bodyPr>
            <a:normAutofit fontScale="92500" lnSpcReduction="10000"/>
          </a:bodyPr>
          <a:lstStyle/>
          <a:p>
            <a:pPr lvl="0"/>
            <a:r>
              <a:rPr lang="es-MX" dirty="0"/>
              <a:t>No proporcionar Información personal acerca de</a:t>
            </a:r>
            <a:r>
              <a:rPr lang="es-MX" dirty="0" smtClean="0"/>
              <a:t>:</a:t>
            </a:r>
            <a:endParaRPr lang="en-US" dirty="0"/>
          </a:p>
          <a:p>
            <a:pPr lvl="1">
              <a:buFont typeface="Arial" pitchFamily="34" charset="0"/>
              <a:buChar char="•"/>
            </a:pPr>
            <a:r>
              <a:rPr lang="es-MX" dirty="0" smtClean="0"/>
              <a:t> </a:t>
            </a:r>
            <a:r>
              <a:rPr lang="es-MX" dirty="0"/>
              <a:t>Ti, tu familia, tu escuela, como: números telefónicos, dirección, contraseñas, números de  tarjetas de crédito o cualquier información que pueda identificar a tus conocidos. </a:t>
            </a:r>
            <a:endParaRPr lang="en-US" dirty="0"/>
          </a:p>
          <a:p>
            <a:pPr lvl="0"/>
            <a:r>
              <a:rPr lang="es-MX" dirty="0"/>
              <a:t>Tu nombre en el chat, nunca debe de ser tu correo electrónico o tu nombre. </a:t>
            </a:r>
            <a:endParaRPr lang="en-US" dirty="0"/>
          </a:p>
          <a:p>
            <a:pPr lvl="0"/>
            <a:r>
              <a:rPr lang="es-MX" dirty="0"/>
              <a:t>Siga la Regla de Oro: Haz a los demás lo que te gustaría que te hicieran a ti. Deja que la cortesía, el respeto, la honestidad sean tu guía.</a:t>
            </a:r>
            <a:endParaRPr lang="en-US" dirty="0"/>
          </a:p>
          <a:p>
            <a:pPr lvl="0"/>
            <a:r>
              <a:rPr lang="es-MX" dirty="0"/>
              <a:t>Nunca intentes conocer en persona a tus contactos de Internet. </a:t>
            </a:r>
            <a:endParaRPr lang="en-US" dirty="0"/>
          </a:p>
        </p:txBody>
      </p:sp>
      <p:sp>
        <p:nvSpPr>
          <p:cNvPr id="2" name="Title 1"/>
          <p:cNvSpPr>
            <a:spLocks noGrp="1"/>
          </p:cNvSpPr>
          <p:nvPr>
            <p:ph type="title"/>
          </p:nvPr>
        </p:nvSpPr>
        <p:spPr>
          <a:xfrm>
            <a:off x="381000" y="570156"/>
            <a:ext cx="8305800" cy="1054250"/>
          </a:xfrm>
        </p:spPr>
        <p:txBody>
          <a:bodyPr/>
          <a:lstStyle/>
          <a:p>
            <a:r>
              <a:rPr lang="es-MX" sz="4400" dirty="0"/>
              <a:t>Prevención de Abuso Sexual por medio del Internet</a:t>
            </a:r>
            <a:endParaRPr lang="en-US" sz="4400" dirty="0"/>
          </a:p>
        </p:txBody>
      </p:sp>
    </p:spTree>
    <p:extLst>
      <p:ext uri="{BB962C8B-B14F-4D97-AF65-F5344CB8AC3E}">
        <p14:creationId xmlns:p14="http://schemas.microsoft.com/office/powerpoint/2010/main" val="3953145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MX" dirty="0"/>
              <a:t>Piensa dos veces lo que vas a poner en Internet.</a:t>
            </a:r>
            <a:endParaRPr lang="en-US" dirty="0"/>
          </a:p>
          <a:p>
            <a:pPr lvl="0">
              <a:buFont typeface="Arial" pitchFamily="34" charset="0"/>
              <a:buChar char="•"/>
            </a:pPr>
            <a:r>
              <a:rPr lang="es-MX" dirty="0"/>
              <a:t>Las fotos  del celular mandadas vía Internet están disponibles para el público y pueden ser descargadas por cualquier persona.  </a:t>
            </a:r>
            <a:endParaRPr lang="en-US" dirty="0"/>
          </a:p>
          <a:p>
            <a:pPr lvl="0">
              <a:buFont typeface="Arial" pitchFamily="34" charset="0"/>
              <a:buChar char="•"/>
            </a:pPr>
            <a:r>
              <a:rPr lang="es-MX" dirty="0"/>
              <a:t>Tu información personal en las redes sociales es </a:t>
            </a:r>
            <a:r>
              <a:rPr lang="es-MX" u="sng" dirty="0"/>
              <a:t>pública</a:t>
            </a:r>
            <a:r>
              <a:rPr lang="es-MX" dirty="0"/>
              <a:t>.</a:t>
            </a:r>
            <a:endParaRPr lang="en-US" dirty="0"/>
          </a:p>
          <a:p>
            <a:pPr lvl="0">
              <a:buFont typeface="Arial" pitchFamily="34" charset="0"/>
              <a:buChar char="•"/>
            </a:pPr>
            <a:r>
              <a:rPr lang="es-MX" dirty="0"/>
              <a:t>Tu información está abierta al</a:t>
            </a:r>
            <a:r>
              <a:rPr lang="es-MX" u="sng" dirty="0"/>
              <a:t> público</a:t>
            </a:r>
            <a:r>
              <a:rPr lang="es-MX" dirty="0"/>
              <a:t>, todo el mundo puede acceder a ella y </a:t>
            </a:r>
            <a:r>
              <a:rPr lang="es-MX" dirty="0" smtClean="0"/>
              <a:t>puede ser usada en </a:t>
            </a:r>
            <a:r>
              <a:rPr lang="es-MX" dirty="0"/>
              <a:t>tu contra en ese momento o en un futuro. </a:t>
            </a:r>
            <a:endParaRPr lang="en-US" dirty="0"/>
          </a:p>
        </p:txBody>
      </p:sp>
      <p:sp>
        <p:nvSpPr>
          <p:cNvPr id="2" name="Title 1"/>
          <p:cNvSpPr>
            <a:spLocks noGrp="1"/>
          </p:cNvSpPr>
          <p:nvPr>
            <p:ph type="title"/>
          </p:nvPr>
        </p:nvSpPr>
        <p:spPr/>
        <p:txBody>
          <a:bodyPr/>
          <a:lstStyle/>
          <a:p>
            <a:r>
              <a:rPr lang="es-MX" dirty="0"/>
              <a:t>Recuerda</a:t>
            </a:r>
            <a:endParaRPr lang="en-US" dirty="0"/>
          </a:p>
        </p:txBody>
      </p:sp>
    </p:spTree>
    <p:extLst>
      <p:ext uri="{BB962C8B-B14F-4D97-AF65-F5344CB8AC3E}">
        <p14:creationId xmlns:p14="http://schemas.microsoft.com/office/powerpoint/2010/main" val="3198553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s-MX" dirty="0"/>
              <a:t>Algunos Depredadores usan tácticas de </a:t>
            </a:r>
            <a:r>
              <a:rPr lang="es-MX" dirty="0" smtClean="0"/>
              <a:t>engaño para </a:t>
            </a:r>
            <a:r>
              <a:rPr lang="es-MX" dirty="0"/>
              <a:t>ganarse tu confianza como</a:t>
            </a:r>
            <a:r>
              <a:rPr lang="es-MX" dirty="0" smtClean="0"/>
              <a:t>:</a:t>
            </a:r>
          </a:p>
          <a:p>
            <a:pPr lvl="1">
              <a:buFont typeface="Arial" pitchFamily="34" charset="0"/>
              <a:buChar char="•"/>
            </a:pPr>
            <a:r>
              <a:rPr lang="es-MX" dirty="0" smtClean="0"/>
              <a:t>Halagos</a:t>
            </a:r>
            <a:endParaRPr lang="en-US" dirty="0" smtClean="0"/>
          </a:p>
          <a:p>
            <a:pPr lvl="1">
              <a:buFont typeface="Arial" pitchFamily="34" charset="0"/>
              <a:buChar char="•"/>
            </a:pPr>
            <a:r>
              <a:rPr lang="es-MX" dirty="0" smtClean="0"/>
              <a:t>Te dan obsequios.</a:t>
            </a:r>
            <a:endParaRPr lang="en-US" dirty="0" smtClean="0"/>
          </a:p>
          <a:p>
            <a:pPr lvl="1">
              <a:buFont typeface="Arial" pitchFamily="34" charset="0"/>
              <a:buChar char="•"/>
            </a:pPr>
            <a:r>
              <a:rPr lang="es-MX" dirty="0" smtClean="0"/>
              <a:t>Permiten comportamientos que están prohibidos por tus padres.</a:t>
            </a:r>
            <a:endParaRPr lang="en-US" dirty="0" smtClean="0"/>
          </a:p>
          <a:p>
            <a:pPr lvl="1">
              <a:buFont typeface="Arial" pitchFamily="34" charset="0"/>
              <a:buChar char="•"/>
            </a:pPr>
            <a:r>
              <a:rPr lang="es-MX" dirty="0" smtClean="0"/>
              <a:t>Pasan tiempo asolas contigo.</a:t>
            </a:r>
            <a:endParaRPr lang="en-US" dirty="0" smtClean="0"/>
          </a:p>
          <a:p>
            <a:pPr lvl="1">
              <a:buFont typeface="Arial" pitchFamily="34" charset="0"/>
              <a:buChar char="•"/>
            </a:pPr>
            <a:r>
              <a:rPr lang="es-MX" dirty="0" smtClean="0"/>
              <a:t>Hacen cosas agradables para ti.</a:t>
            </a:r>
          </a:p>
          <a:p>
            <a:pPr lvl="1">
              <a:buFont typeface="Arial" pitchFamily="34" charset="0"/>
              <a:buChar char="•"/>
            </a:pPr>
            <a:r>
              <a:rPr lang="es-MX" dirty="0"/>
              <a:t>Te dan atención excesiva.</a:t>
            </a:r>
            <a:endParaRPr lang="en-US" dirty="0"/>
          </a:p>
          <a:p>
            <a:pPr lvl="1">
              <a:buFont typeface="Arial" pitchFamily="34" charset="0"/>
              <a:buChar char="•"/>
            </a:pPr>
            <a:endParaRPr lang="en-US" dirty="0" smtClean="0"/>
          </a:p>
        </p:txBody>
      </p:sp>
      <p:sp>
        <p:nvSpPr>
          <p:cNvPr id="2" name="Title 1"/>
          <p:cNvSpPr>
            <a:spLocks noGrp="1"/>
          </p:cNvSpPr>
          <p:nvPr>
            <p:ph type="title"/>
          </p:nvPr>
        </p:nvSpPr>
        <p:spPr/>
        <p:txBody>
          <a:bodyPr/>
          <a:lstStyle/>
          <a:p>
            <a:r>
              <a:rPr lang="es-MX" sz="4400" dirty="0"/>
              <a:t>Tácticas de </a:t>
            </a:r>
            <a:r>
              <a:rPr lang="es-MX" sz="4400" dirty="0" smtClean="0"/>
              <a:t>engaño</a:t>
            </a:r>
            <a:endParaRPr lang="en-US" sz="4400" dirty="0"/>
          </a:p>
        </p:txBody>
      </p:sp>
    </p:spTree>
    <p:extLst>
      <p:ext uri="{BB962C8B-B14F-4D97-AF65-F5344CB8AC3E}">
        <p14:creationId xmlns:p14="http://schemas.microsoft.com/office/powerpoint/2010/main" val="872531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MX" dirty="0"/>
              <a:t>Si tu espacio llega a ser violado, recuerda:</a:t>
            </a:r>
            <a:endParaRPr lang="en-US" dirty="0"/>
          </a:p>
          <a:p>
            <a:pPr lvl="1">
              <a:buFont typeface="Arial" pitchFamily="34" charset="0"/>
              <a:buChar char="•"/>
            </a:pPr>
            <a:r>
              <a:rPr lang="es-MX" dirty="0" smtClean="0"/>
              <a:t>Dile </a:t>
            </a:r>
            <a:r>
              <a:rPr lang="es-MX" dirty="0"/>
              <a:t>a tus padres y/ o a algún adulto </a:t>
            </a:r>
            <a:r>
              <a:rPr lang="es-MX" dirty="0" smtClean="0"/>
              <a:t>de confianza.</a:t>
            </a:r>
            <a:endParaRPr lang="en-US" dirty="0"/>
          </a:p>
          <a:p>
            <a:pPr lvl="1">
              <a:buFont typeface="Arial" pitchFamily="34" charset="0"/>
              <a:buChar char="•"/>
            </a:pPr>
            <a:r>
              <a:rPr lang="es-MX" dirty="0" smtClean="0"/>
              <a:t>Los </a:t>
            </a:r>
            <a:r>
              <a:rPr lang="es-MX" dirty="0"/>
              <a:t>secretos nunca son secretos cuando la seguridad de alguien está en peligro.</a:t>
            </a:r>
            <a:endParaRPr lang="en-US" dirty="0"/>
          </a:p>
          <a:p>
            <a:pPr lvl="1">
              <a:buFont typeface="Arial" pitchFamily="34" charset="0"/>
              <a:buChar char="•"/>
            </a:pPr>
            <a:r>
              <a:rPr lang="es-MX" dirty="0" smtClean="0"/>
              <a:t>Si </a:t>
            </a:r>
            <a:r>
              <a:rPr lang="es-MX" dirty="0"/>
              <a:t>sabes de alguien (</a:t>
            </a:r>
            <a:r>
              <a:rPr lang="es-MX" dirty="0" smtClean="0"/>
              <a:t>un amigo/a</a:t>
            </a:r>
            <a:r>
              <a:rPr lang="es-MX" dirty="0"/>
              <a:t>) que está siendo abusado sexualmente, dile a un adulto de confianza; hasta que se termine el abuso.</a:t>
            </a:r>
            <a:endParaRPr lang="en-US" dirty="0"/>
          </a:p>
          <a:p>
            <a:endParaRPr lang="en-US" dirty="0"/>
          </a:p>
        </p:txBody>
      </p:sp>
      <p:sp>
        <p:nvSpPr>
          <p:cNvPr id="2" name="Title 1"/>
          <p:cNvSpPr>
            <a:spLocks noGrp="1"/>
          </p:cNvSpPr>
          <p:nvPr>
            <p:ph type="title"/>
          </p:nvPr>
        </p:nvSpPr>
        <p:spPr>
          <a:xfrm>
            <a:off x="685800" y="926950"/>
            <a:ext cx="7756263" cy="1054250"/>
          </a:xfrm>
        </p:spPr>
        <p:txBody>
          <a:bodyPr/>
          <a:lstStyle/>
          <a:p>
            <a:r>
              <a:rPr lang="es-MX" dirty="0"/>
              <a:t>Informar a una persona de confianza</a:t>
            </a:r>
            <a:r>
              <a:rPr lang="en-US" dirty="0"/>
              <a:t/>
            </a:r>
            <a:br>
              <a:rPr lang="en-US" dirty="0"/>
            </a:br>
            <a:endParaRPr lang="en-US" dirty="0"/>
          </a:p>
        </p:txBody>
      </p:sp>
    </p:spTree>
    <p:extLst>
      <p:ext uri="{BB962C8B-B14F-4D97-AF65-F5344CB8AC3E}">
        <p14:creationId xmlns:p14="http://schemas.microsoft.com/office/powerpoint/2010/main" val="3198174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lgn="ctr">
              <a:buNone/>
            </a:pPr>
            <a:endParaRPr lang="en-US" dirty="0"/>
          </a:p>
          <a:p>
            <a:endParaRPr lang="en-US" dirty="0" smtClean="0"/>
          </a:p>
          <a:p>
            <a:endParaRPr lang="en-US" dirty="0"/>
          </a:p>
          <a:p>
            <a:endParaRPr lang="en-US" dirty="0" smtClean="0"/>
          </a:p>
          <a:p>
            <a:r>
              <a:rPr lang="es-MX" dirty="0"/>
              <a:t>Esta presentación fue creada con el permiso de uso de la Arquidiócesis de Galveston-</a:t>
            </a:r>
            <a:r>
              <a:rPr lang="es-MX" dirty="0" err="1"/>
              <a:t>Houston’s</a:t>
            </a:r>
            <a:r>
              <a:rPr lang="es-MX" dirty="0"/>
              <a:t> </a:t>
            </a:r>
            <a:r>
              <a:rPr lang="es-MX" i="1" dirty="0" err="1"/>
              <a:t>Sacred</a:t>
            </a:r>
            <a:r>
              <a:rPr lang="es-MX" i="1" dirty="0"/>
              <a:t> y </a:t>
            </a:r>
            <a:r>
              <a:rPr lang="es-MX" i="1" dirty="0" err="1"/>
              <a:t>Safe</a:t>
            </a:r>
            <a:r>
              <a:rPr lang="es-MX" i="1" dirty="0"/>
              <a:t> </a:t>
            </a:r>
            <a:r>
              <a:rPr lang="es-MX" i="1" dirty="0" err="1"/>
              <a:t>Lesson</a:t>
            </a:r>
            <a:r>
              <a:rPr lang="es-MX" i="1" dirty="0"/>
              <a:t> </a:t>
            </a:r>
            <a:r>
              <a:rPr lang="es-MX" i="1" dirty="0" err="1"/>
              <a:t>Plans</a:t>
            </a:r>
            <a:r>
              <a:rPr lang="es-MX" i="1" dirty="0"/>
              <a:t>. </a:t>
            </a:r>
            <a:endParaRPr lang="en-US" i="1" dirty="0"/>
          </a:p>
          <a:p>
            <a:endParaRPr lang="en-US" dirty="0"/>
          </a:p>
        </p:txBody>
      </p:sp>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2281195"/>
            <a:ext cx="1607500" cy="1918716"/>
          </a:xfrm>
          <a:prstGeom prst="rect">
            <a:avLst/>
          </a:prstGeom>
        </p:spPr>
      </p:pic>
    </p:spTree>
    <p:extLst>
      <p:ext uri="{BB962C8B-B14F-4D97-AF65-F5344CB8AC3E}">
        <p14:creationId xmlns:p14="http://schemas.microsoft.com/office/powerpoint/2010/main" val="4020485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133601"/>
            <a:ext cx="7745505" cy="4190999"/>
          </a:xfrm>
        </p:spPr>
        <p:txBody>
          <a:bodyPr>
            <a:normAutofit/>
          </a:bodyPr>
          <a:lstStyle/>
          <a:p>
            <a:pPr marL="0" indent="0">
              <a:buNone/>
            </a:pPr>
            <a:endParaRPr lang="es-ES" sz="2000" u="sng" dirty="0" smtClean="0"/>
          </a:p>
          <a:p>
            <a:pPr marL="0" indent="0">
              <a:buNone/>
            </a:pPr>
            <a:r>
              <a:rPr lang="es-ES" sz="2000" u="sng" dirty="0" smtClean="0"/>
              <a:t>Señor</a:t>
            </a:r>
            <a:r>
              <a:rPr lang="es-ES" sz="2000" u="sng" dirty="0"/>
              <a:t>, cuando tenga hambre</a:t>
            </a:r>
            <a:r>
              <a:rPr lang="es-ES" sz="2000" dirty="0"/>
              <a:t>, dame alguien que necesite comida;</a:t>
            </a:r>
            <a:br>
              <a:rPr lang="es-ES" sz="2000" dirty="0"/>
            </a:br>
            <a:r>
              <a:rPr lang="es-ES" sz="2000" u="sng" dirty="0"/>
              <a:t>Cuando tenga sed</a:t>
            </a:r>
            <a:r>
              <a:rPr lang="es-ES" sz="2000" dirty="0"/>
              <a:t>, dame alguien que precise agua;</a:t>
            </a:r>
            <a:br>
              <a:rPr lang="es-ES" sz="2000" dirty="0"/>
            </a:br>
            <a:r>
              <a:rPr lang="es-ES" sz="2000" u="sng" dirty="0"/>
              <a:t>Cuando sienta frío</a:t>
            </a:r>
            <a:r>
              <a:rPr lang="es-ES" sz="2000" dirty="0"/>
              <a:t>, dame alguien que necesite calor.</a:t>
            </a:r>
            <a:br>
              <a:rPr lang="es-ES" sz="2000" dirty="0"/>
            </a:br>
            <a:r>
              <a:rPr lang="es-ES" sz="2000" u="sng" dirty="0"/>
              <a:t>Cuando sufra</a:t>
            </a:r>
            <a:r>
              <a:rPr lang="es-ES" sz="2000" dirty="0"/>
              <a:t>, dame alguien que necesita consuelo;</a:t>
            </a:r>
            <a:br>
              <a:rPr lang="es-ES" sz="2000" dirty="0"/>
            </a:br>
            <a:r>
              <a:rPr lang="es-ES" sz="2000" u="sng" dirty="0"/>
              <a:t>Cuando mi cruz parezca pesada</a:t>
            </a:r>
            <a:r>
              <a:rPr lang="es-ES" sz="2000" dirty="0"/>
              <a:t>, déjame compartir la cruz del otro;</a:t>
            </a:r>
            <a:br>
              <a:rPr lang="es-ES" sz="2000" dirty="0"/>
            </a:br>
            <a:r>
              <a:rPr lang="es-ES" sz="2000" u="sng" dirty="0"/>
              <a:t>Cuando me vea pobre</a:t>
            </a:r>
            <a:r>
              <a:rPr lang="es-ES" sz="2000" dirty="0"/>
              <a:t>, pon a mi lado algún necesitado.</a:t>
            </a:r>
            <a:br>
              <a:rPr lang="es-ES" sz="2000" dirty="0"/>
            </a:br>
            <a:r>
              <a:rPr lang="es-ES" sz="2000" u="sng" dirty="0"/>
              <a:t>Cuando no tenga tiempo</a:t>
            </a:r>
            <a:r>
              <a:rPr lang="es-ES" sz="2000" dirty="0"/>
              <a:t>, dame alguien que precise de mis minutos</a:t>
            </a:r>
            <a:r>
              <a:rPr lang="es-ES" sz="2000" dirty="0" smtClean="0"/>
              <a:t>;</a:t>
            </a:r>
          </a:p>
          <a:p>
            <a:pPr marL="0" indent="0">
              <a:buNone/>
            </a:pPr>
            <a:r>
              <a:rPr lang="es-ES" sz="2000" u="sng" dirty="0" smtClean="0">
                <a:solidFill>
                  <a:prstClr val="black">
                    <a:lumMod val="85000"/>
                    <a:lumOff val="15000"/>
                  </a:prstClr>
                </a:solidFill>
              </a:rPr>
              <a:t>Cuando </a:t>
            </a:r>
            <a:r>
              <a:rPr lang="es-ES" sz="2000" u="sng" dirty="0">
                <a:solidFill>
                  <a:prstClr val="black">
                    <a:lumMod val="85000"/>
                    <a:lumOff val="15000"/>
                  </a:prstClr>
                </a:solidFill>
              </a:rPr>
              <a:t>sufra humillación</a:t>
            </a:r>
            <a:r>
              <a:rPr lang="es-ES" sz="2000" dirty="0">
                <a:solidFill>
                  <a:prstClr val="black">
                    <a:lumMod val="85000"/>
                    <a:lumOff val="15000"/>
                  </a:prstClr>
                </a:solidFill>
              </a:rPr>
              <a:t>, dame ocasión para elogiar a </a:t>
            </a:r>
            <a:r>
              <a:rPr lang="es-ES" sz="2000" dirty="0" smtClean="0">
                <a:solidFill>
                  <a:prstClr val="black">
                    <a:lumMod val="85000"/>
                    <a:lumOff val="15000"/>
                  </a:prstClr>
                </a:solidFill>
              </a:rPr>
              <a:t>alguien;</a:t>
            </a:r>
          </a:p>
          <a:p>
            <a:pPr marL="0" indent="0">
              <a:buNone/>
            </a:pPr>
            <a:r>
              <a:rPr lang="es-ES" sz="2000" u="sng" dirty="0" smtClean="0">
                <a:solidFill>
                  <a:prstClr val="black">
                    <a:lumMod val="85000"/>
                    <a:lumOff val="15000"/>
                  </a:prstClr>
                </a:solidFill>
              </a:rPr>
              <a:t>Cuando </a:t>
            </a:r>
            <a:r>
              <a:rPr lang="es-ES" sz="2000" u="sng" dirty="0">
                <a:solidFill>
                  <a:prstClr val="black">
                    <a:lumMod val="85000"/>
                    <a:lumOff val="15000"/>
                  </a:prstClr>
                </a:solidFill>
              </a:rPr>
              <a:t>esté desanimado</a:t>
            </a:r>
            <a:r>
              <a:rPr lang="es-ES" sz="2000" dirty="0">
                <a:solidFill>
                  <a:prstClr val="black">
                    <a:lumMod val="85000"/>
                    <a:lumOff val="15000"/>
                  </a:prstClr>
                </a:solidFill>
              </a:rPr>
              <a:t>, dame alguien para darle nuevos ánimos</a:t>
            </a:r>
            <a:r>
              <a:rPr lang="es-ES" sz="2000" dirty="0" smtClean="0">
                <a:solidFill>
                  <a:prstClr val="black">
                    <a:lumMod val="85000"/>
                    <a:lumOff val="15000"/>
                  </a:prstClr>
                </a:solidFill>
              </a:rPr>
              <a:t>.</a:t>
            </a:r>
            <a:endParaRPr lang="es-ES" sz="2000" dirty="0"/>
          </a:p>
        </p:txBody>
      </p:sp>
      <p:sp>
        <p:nvSpPr>
          <p:cNvPr id="3" name="Title 2"/>
          <p:cNvSpPr>
            <a:spLocks noGrp="1"/>
          </p:cNvSpPr>
          <p:nvPr>
            <p:ph type="title"/>
          </p:nvPr>
        </p:nvSpPr>
        <p:spPr/>
        <p:txBody>
          <a:bodyPr/>
          <a:lstStyle/>
          <a:p>
            <a:r>
              <a:rPr lang="es-MX" dirty="0" smtClean="0"/>
              <a:t>Oración inicial</a:t>
            </a:r>
            <a:endParaRPr lang="es-MX" dirty="0"/>
          </a:p>
        </p:txBody>
      </p:sp>
    </p:spTree>
    <p:extLst>
      <p:ext uri="{BB962C8B-B14F-4D97-AF65-F5344CB8AC3E}">
        <p14:creationId xmlns:p14="http://schemas.microsoft.com/office/powerpoint/2010/main" val="2603490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lvl="0" indent="0">
              <a:buClr>
                <a:srgbClr val="873624"/>
              </a:buClr>
              <a:buNone/>
            </a:pPr>
            <a:r>
              <a:rPr lang="es-ES" sz="2000" u="sng" dirty="0" smtClean="0">
                <a:solidFill>
                  <a:prstClr val="black">
                    <a:lumMod val="85000"/>
                    <a:lumOff val="15000"/>
                  </a:prstClr>
                </a:solidFill>
              </a:rPr>
              <a:t>Cuando </a:t>
            </a:r>
            <a:r>
              <a:rPr lang="es-ES" sz="2000" u="sng" dirty="0">
                <a:solidFill>
                  <a:prstClr val="black">
                    <a:lumMod val="85000"/>
                    <a:lumOff val="15000"/>
                  </a:prstClr>
                </a:solidFill>
              </a:rPr>
              <a:t>quiera que los otros me comprendan</a:t>
            </a:r>
            <a:r>
              <a:rPr lang="es-ES" sz="2000" dirty="0">
                <a:solidFill>
                  <a:prstClr val="black">
                    <a:lumMod val="85000"/>
                    <a:lumOff val="15000"/>
                  </a:prstClr>
                </a:solidFill>
              </a:rPr>
              <a:t>, dame alguien que necesite de mi comprensión;</a:t>
            </a:r>
            <a:br>
              <a:rPr lang="es-ES" sz="2000" dirty="0">
                <a:solidFill>
                  <a:prstClr val="black">
                    <a:lumMod val="85000"/>
                    <a:lumOff val="15000"/>
                  </a:prstClr>
                </a:solidFill>
              </a:rPr>
            </a:br>
            <a:r>
              <a:rPr lang="es-ES" sz="2000" u="sng" dirty="0">
                <a:solidFill>
                  <a:prstClr val="black">
                    <a:lumMod val="85000"/>
                    <a:lumOff val="15000"/>
                  </a:prstClr>
                </a:solidFill>
              </a:rPr>
              <a:t>Cuando sienta necesidad de que cuiden de mí</a:t>
            </a:r>
            <a:r>
              <a:rPr lang="es-ES" sz="2000" dirty="0">
                <a:solidFill>
                  <a:prstClr val="black">
                    <a:lumMod val="85000"/>
                    <a:lumOff val="15000"/>
                  </a:prstClr>
                </a:solidFill>
              </a:rPr>
              <a:t>, dame alguien a quien pueda atender;</a:t>
            </a:r>
            <a:br>
              <a:rPr lang="es-ES" sz="2000" dirty="0">
                <a:solidFill>
                  <a:prstClr val="black">
                    <a:lumMod val="85000"/>
                    <a:lumOff val="15000"/>
                  </a:prstClr>
                </a:solidFill>
              </a:rPr>
            </a:br>
            <a:r>
              <a:rPr lang="es-ES" sz="2000" u="sng" dirty="0">
                <a:solidFill>
                  <a:prstClr val="black">
                    <a:lumMod val="85000"/>
                    <a:lumOff val="15000"/>
                  </a:prstClr>
                </a:solidFill>
              </a:rPr>
              <a:t>Cuando piense en mí mismo</a:t>
            </a:r>
            <a:r>
              <a:rPr lang="es-ES" sz="2000" dirty="0">
                <a:solidFill>
                  <a:prstClr val="black">
                    <a:lumMod val="85000"/>
                    <a:lumOff val="15000"/>
                  </a:prstClr>
                </a:solidFill>
              </a:rPr>
              <a:t>, vuelve mi atención hacia otra </a:t>
            </a:r>
            <a:r>
              <a:rPr lang="es-ES" sz="2000" dirty="0" smtClean="0">
                <a:solidFill>
                  <a:prstClr val="black">
                    <a:lumMod val="85000"/>
                    <a:lumOff val="15000"/>
                  </a:prstClr>
                </a:solidFill>
              </a:rPr>
              <a:t>persona,</a:t>
            </a:r>
          </a:p>
          <a:p>
            <a:pPr marL="0" lvl="0" indent="0">
              <a:buClr>
                <a:srgbClr val="873624"/>
              </a:buClr>
              <a:buNone/>
            </a:pPr>
            <a:endParaRPr lang="es-ES" sz="2000" dirty="0">
              <a:solidFill>
                <a:prstClr val="black">
                  <a:lumMod val="85000"/>
                  <a:lumOff val="15000"/>
                </a:prstClr>
              </a:solidFill>
            </a:endParaRPr>
          </a:p>
          <a:p>
            <a:pPr lvl="0">
              <a:buClr>
                <a:srgbClr val="873624"/>
              </a:buClr>
            </a:pPr>
            <a:r>
              <a:rPr lang="es-ES" sz="2000" dirty="0">
                <a:solidFill>
                  <a:prstClr val="black">
                    <a:lumMod val="85000"/>
                    <a:lumOff val="15000"/>
                  </a:prstClr>
                </a:solidFill>
              </a:rPr>
              <a:t>Haznos dignos, Señor, de servir a nuestros hermanos;</a:t>
            </a:r>
            <a:br>
              <a:rPr lang="es-ES" sz="2000" dirty="0">
                <a:solidFill>
                  <a:prstClr val="black">
                    <a:lumMod val="85000"/>
                    <a:lumOff val="15000"/>
                  </a:prstClr>
                </a:solidFill>
              </a:rPr>
            </a:br>
            <a:r>
              <a:rPr lang="es-ES" sz="2000" dirty="0">
                <a:solidFill>
                  <a:prstClr val="black">
                    <a:lumMod val="85000"/>
                    <a:lumOff val="15000"/>
                  </a:prstClr>
                </a:solidFill>
              </a:rPr>
              <a:t>Dales, a través de nuestras manos, no sólo el pan de cada día, también nuestro amor misericordioso, imagen del tuyo.</a:t>
            </a:r>
            <a:r>
              <a:rPr lang="es-ES" dirty="0">
                <a:solidFill>
                  <a:prstClr val="black">
                    <a:lumMod val="85000"/>
                    <a:lumOff val="15000"/>
                  </a:prstClr>
                </a:solidFill>
              </a:rPr>
              <a:t/>
            </a:r>
            <a:br>
              <a:rPr lang="es-ES" dirty="0">
                <a:solidFill>
                  <a:prstClr val="black">
                    <a:lumMod val="85000"/>
                    <a:lumOff val="15000"/>
                  </a:prstClr>
                </a:solidFill>
              </a:rPr>
            </a:br>
            <a:r>
              <a:rPr lang="es-ES" sz="2000" dirty="0">
                <a:solidFill>
                  <a:prstClr val="black">
                    <a:lumMod val="85000"/>
                    <a:lumOff val="15000"/>
                  </a:prstClr>
                </a:solidFill>
              </a:rPr>
              <a:t/>
            </a:r>
            <a:br>
              <a:rPr lang="es-ES" sz="2000" dirty="0">
                <a:solidFill>
                  <a:prstClr val="black">
                    <a:lumMod val="85000"/>
                    <a:lumOff val="15000"/>
                  </a:prstClr>
                </a:solidFill>
              </a:rPr>
            </a:br>
            <a:r>
              <a:rPr lang="es-ES" sz="2000" dirty="0">
                <a:solidFill>
                  <a:prstClr val="black">
                    <a:lumMod val="85000"/>
                    <a:lumOff val="15000"/>
                  </a:prstClr>
                </a:solidFill>
              </a:rPr>
              <a:t>-Madre Teresa de Calcuta M.C</a:t>
            </a:r>
          </a:p>
          <a:p>
            <a:endParaRPr lang="es-ES" dirty="0"/>
          </a:p>
        </p:txBody>
      </p:sp>
      <p:sp>
        <p:nvSpPr>
          <p:cNvPr id="3" name="Title 2"/>
          <p:cNvSpPr>
            <a:spLocks noGrp="1"/>
          </p:cNvSpPr>
          <p:nvPr>
            <p:ph type="title"/>
          </p:nvPr>
        </p:nvSpPr>
        <p:spPr/>
        <p:txBody>
          <a:bodyPr/>
          <a:lstStyle/>
          <a:p>
            <a:r>
              <a:rPr lang="es-MX" dirty="0"/>
              <a:t>Oración inicial</a:t>
            </a:r>
          </a:p>
        </p:txBody>
      </p:sp>
    </p:spTree>
    <p:extLst>
      <p:ext uri="{BB962C8B-B14F-4D97-AF65-F5344CB8AC3E}">
        <p14:creationId xmlns:p14="http://schemas.microsoft.com/office/powerpoint/2010/main" val="2250748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248347"/>
            <a:ext cx="7745505" cy="4000053"/>
          </a:xfrm>
        </p:spPr>
        <p:txBody>
          <a:bodyPr>
            <a:normAutofit/>
          </a:bodyPr>
          <a:lstStyle/>
          <a:p>
            <a:pPr lvl="0"/>
            <a:r>
              <a:rPr lang="es-MX" dirty="0" smtClean="0"/>
              <a:t>Dios tiene </a:t>
            </a:r>
            <a:r>
              <a:rPr lang="es-MX" dirty="0"/>
              <a:t>una misión muy especial </a:t>
            </a:r>
            <a:r>
              <a:rPr lang="es-MX" dirty="0" smtClean="0"/>
              <a:t>para </a:t>
            </a:r>
            <a:r>
              <a:rPr lang="es-MX" dirty="0"/>
              <a:t>tu vida. </a:t>
            </a:r>
            <a:endParaRPr lang="en-US" dirty="0"/>
          </a:p>
          <a:p>
            <a:pPr lvl="0"/>
            <a:r>
              <a:rPr lang="es-MX" dirty="0"/>
              <a:t>Jesús es el camino que te lleva  </a:t>
            </a:r>
            <a:endParaRPr lang="es-MX" dirty="0" smtClean="0"/>
          </a:p>
          <a:p>
            <a:pPr marL="0" lvl="0" indent="0">
              <a:buNone/>
            </a:pPr>
            <a:r>
              <a:rPr lang="es-MX" dirty="0" smtClean="0"/>
              <a:t>     a </a:t>
            </a:r>
            <a:r>
              <a:rPr lang="es-MX" dirty="0"/>
              <a:t>la vivencia del </a:t>
            </a:r>
            <a:r>
              <a:rPr lang="es-MX" dirty="0" smtClean="0"/>
              <a:t>Amor </a:t>
            </a:r>
            <a:r>
              <a:rPr lang="es-MX" dirty="0"/>
              <a:t>en tu vida. </a:t>
            </a:r>
            <a:endParaRPr lang="en-US" dirty="0"/>
          </a:p>
          <a:p>
            <a:pPr lvl="0"/>
            <a:r>
              <a:rPr lang="es-MX" dirty="0"/>
              <a:t>Tu vida es un regalo.</a:t>
            </a:r>
            <a:endParaRPr lang="en-US" dirty="0"/>
          </a:p>
          <a:p>
            <a:pPr marL="0" indent="0">
              <a:buNone/>
            </a:pPr>
            <a:endParaRPr lang="es-MX" dirty="0" smtClean="0"/>
          </a:p>
          <a:p>
            <a:endParaRPr lang="es-MX" dirty="0" smtClean="0"/>
          </a:p>
          <a:p>
            <a:r>
              <a:rPr lang="es-MX" dirty="0" smtClean="0"/>
              <a:t>Esperamos </a:t>
            </a:r>
            <a:r>
              <a:rPr lang="es-MX" dirty="0"/>
              <a:t>guiarlos a ser personas de auténtico </a:t>
            </a:r>
            <a:r>
              <a:rPr lang="es-MX" dirty="0" smtClean="0"/>
              <a:t>amor y </a:t>
            </a:r>
            <a:r>
              <a:rPr lang="es-MX" dirty="0"/>
              <a:t>esperamos protegerlos de las personas y situaciones que podrían hacerles daño. </a:t>
            </a:r>
            <a:endParaRPr lang="en-US" dirty="0"/>
          </a:p>
        </p:txBody>
      </p:sp>
      <p:sp>
        <p:nvSpPr>
          <p:cNvPr id="2" name="Title 1"/>
          <p:cNvSpPr>
            <a:spLocks noGrp="1"/>
          </p:cNvSpPr>
          <p:nvPr>
            <p:ph type="title"/>
          </p:nvPr>
        </p:nvSpPr>
        <p:spPr/>
        <p:txBody>
          <a:bodyPr/>
          <a:lstStyle/>
          <a:p>
            <a:r>
              <a:rPr lang="es-MX" dirty="0"/>
              <a:t>Creados a imagen y semejanza de Dios</a:t>
            </a:r>
            <a:endParaRPr lang="en-US" dirty="0"/>
          </a:p>
        </p:txBody>
      </p:sp>
      <p:pic>
        <p:nvPicPr>
          <p:cNvPr id="1026" name="Picture 2" descr="C:\Users\grojas\AppData\Local\Microsoft\Windows\Temporary Internet Files\Content.IE5\MM4HGUTH\MP9004236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2667000"/>
            <a:ext cx="1465287"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025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451529" y="2247900"/>
            <a:ext cx="4240942" cy="387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s-MX" dirty="0" smtClean="0"/>
              <a:t>Limites</a:t>
            </a:r>
            <a:endParaRPr lang="es-MX" dirty="0"/>
          </a:p>
        </p:txBody>
      </p:sp>
      <p:sp>
        <p:nvSpPr>
          <p:cNvPr id="4" name="TextBox 3"/>
          <p:cNvSpPr txBox="1"/>
          <p:nvPr/>
        </p:nvSpPr>
        <p:spPr>
          <a:xfrm>
            <a:off x="3810000" y="3920698"/>
            <a:ext cx="1524000" cy="461665"/>
          </a:xfrm>
          <a:prstGeom prst="rect">
            <a:avLst/>
          </a:prstGeom>
          <a:noFill/>
        </p:spPr>
        <p:txBody>
          <a:bodyPr wrap="square" rtlCol="0">
            <a:spAutoFit/>
          </a:bodyPr>
          <a:lstStyle/>
          <a:p>
            <a:pPr algn="ctr"/>
            <a:r>
              <a:rPr lang="es-MX" sz="2400" b="1" dirty="0" smtClean="0"/>
              <a:t>Tú </a:t>
            </a:r>
            <a:endParaRPr lang="es-MX" sz="2400" b="1" dirty="0"/>
          </a:p>
        </p:txBody>
      </p:sp>
      <p:sp>
        <p:nvSpPr>
          <p:cNvPr id="5" name="TextBox 4"/>
          <p:cNvSpPr txBox="1"/>
          <p:nvPr/>
        </p:nvSpPr>
        <p:spPr>
          <a:xfrm>
            <a:off x="3124198" y="4752236"/>
            <a:ext cx="2949865" cy="1200329"/>
          </a:xfrm>
          <a:prstGeom prst="rect">
            <a:avLst/>
          </a:prstGeom>
          <a:noFill/>
        </p:spPr>
        <p:txBody>
          <a:bodyPr wrap="square" rtlCol="0">
            <a:spAutoFit/>
          </a:bodyPr>
          <a:lstStyle/>
          <a:p>
            <a:pPr algn="ctr"/>
            <a:r>
              <a:rPr lang="es-MX" sz="3600" b="1" dirty="0" smtClean="0"/>
              <a:t>EL PROJIMO</a:t>
            </a:r>
            <a:endParaRPr lang="es-MX" sz="3600" b="1" dirty="0"/>
          </a:p>
        </p:txBody>
      </p:sp>
    </p:spTree>
    <p:extLst>
      <p:ext uri="{BB962C8B-B14F-4D97-AF65-F5344CB8AC3E}">
        <p14:creationId xmlns:p14="http://schemas.microsoft.com/office/powerpoint/2010/main" val="3433952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552613" y="2319056"/>
            <a:ext cx="6019800" cy="409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s-MX" dirty="0" smtClean="0"/>
              <a:t>Limites</a:t>
            </a:r>
            <a:endParaRPr lang="es-MX" dirty="0"/>
          </a:p>
        </p:txBody>
      </p:sp>
      <p:sp>
        <p:nvSpPr>
          <p:cNvPr id="4" name="TextBox 3"/>
          <p:cNvSpPr txBox="1"/>
          <p:nvPr/>
        </p:nvSpPr>
        <p:spPr>
          <a:xfrm>
            <a:off x="4044700" y="5244293"/>
            <a:ext cx="1117434" cy="369332"/>
          </a:xfrm>
          <a:prstGeom prst="rect">
            <a:avLst/>
          </a:prstGeom>
          <a:noFill/>
        </p:spPr>
        <p:txBody>
          <a:bodyPr wrap="square" rtlCol="0">
            <a:spAutoFit/>
          </a:bodyPr>
          <a:lstStyle/>
          <a:p>
            <a:pPr algn="ctr"/>
            <a:r>
              <a:rPr lang="es-MX" b="1" dirty="0" smtClean="0"/>
              <a:t>Familia</a:t>
            </a:r>
            <a:endParaRPr lang="es-MX" b="1" dirty="0"/>
          </a:p>
        </p:txBody>
      </p:sp>
      <p:sp>
        <p:nvSpPr>
          <p:cNvPr id="5" name="TextBox 4"/>
          <p:cNvSpPr txBox="1"/>
          <p:nvPr/>
        </p:nvSpPr>
        <p:spPr>
          <a:xfrm>
            <a:off x="3969816" y="5684921"/>
            <a:ext cx="1516584" cy="369332"/>
          </a:xfrm>
          <a:prstGeom prst="rect">
            <a:avLst/>
          </a:prstGeom>
          <a:noFill/>
        </p:spPr>
        <p:txBody>
          <a:bodyPr wrap="square" rtlCol="0">
            <a:spAutoFit/>
          </a:bodyPr>
          <a:lstStyle/>
          <a:p>
            <a:pPr algn="ctr"/>
            <a:r>
              <a:rPr lang="es-MX" b="1" dirty="0" smtClean="0"/>
              <a:t>Amigas/os</a:t>
            </a:r>
            <a:endParaRPr lang="es-MX" b="1" dirty="0"/>
          </a:p>
        </p:txBody>
      </p:sp>
      <p:sp>
        <p:nvSpPr>
          <p:cNvPr id="6" name="TextBox 5"/>
          <p:cNvSpPr txBox="1"/>
          <p:nvPr/>
        </p:nvSpPr>
        <p:spPr>
          <a:xfrm>
            <a:off x="3739210" y="6042401"/>
            <a:ext cx="1646606" cy="369332"/>
          </a:xfrm>
          <a:prstGeom prst="rect">
            <a:avLst/>
          </a:prstGeom>
          <a:noFill/>
        </p:spPr>
        <p:txBody>
          <a:bodyPr wrap="none" rtlCol="0">
            <a:spAutoFit/>
          </a:bodyPr>
          <a:lstStyle/>
          <a:p>
            <a:pPr algn="ctr"/>
            <a:r>
              <a:rPr lang="es-MX" b="1" dirty="0" smtClean="0"/>
              <a:t>Desconocidos</a:t>
            </a:r>
            <a:endParaRPr lang="es-MX" b="1" dirty="0"/>
          </a:p>
        </p:txBody>
      </p:sp>
    </p:spTree>
    <p:extLst>
      <p:ext uri="{BB962C8B-B14F-4D97-AF65-F5344CB8AC3E}">
        <p14:creationId xmlns:p14="http://schemas.microsoft.com/office/powerpoint/2010/main" val="4212025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MX" dirty="0"/>
              <a:t>Un límite es un espacio personal, tanto físico como emocional que existe entre tú y otra persona.</a:t>
            </a:r>
            <a:endParaRPr lang="en-US" sz="2800" dirty="0"/>
          </a:p>
          <a:p>
            <a:pPr lvl="0"/>
            <a:r>
              <a:rPr lang="es-MX" dirty="0"/>
              <a:t>Espacio personal Físico: Protege tu cuerpo.</a:t>
            </a:r>
            <a:endParaRPr lang="en-US" sz="2800" dirty="0"/>
          </a:p>
          <a:p>
            <a:pPr lvl="0"/>
            <a:r>
              <a:rPr lang="es-MX" dirty="0"/>
              <a:t>Espacio personal emocional: protege tus pensamientos y emociones.</a:t>
            </a:r>
            <a:endParaRPr lang="en-US" sz="2800" dirty="0"/>
          </a:p>
          <a:p>
            <a:pPr lvl="8"/>
            <a:endParaRPr lang="en-US" dirty="0"/>
          </a:p>
        </p:txBody>
      </p:sp>
      <p:sp>
        <p:nvSpPr>
          <p:cNvPr id="2" name="Title 1"/>
          <p:cNvSpPr>
            <a:spLocks noGrp="1"/>
          </p:cNvSpPr>
          <p:nvPr>
            <p:ph type="title"/>
          </p:nvPr>
        </p:nvSpPr>
        <p:spPr>
          <a:xfrm>
            <a:off x="762000" y="457200"/>
            <a:ext cx="7756263" cy="1219200"/>
          </a:xfrm>
        </p:spPr>
        <p:txBody>
          <a:bodyPr/>
          <a:lstStyle/>
          <a:p>
            <a:r>
              <a:rPr lang="es-MX" dirty="0"/>
              <a:t>Existen</a:t>
            </a:r>
            <a:r>
              <a:rPr lang="en-US" dirty="0"/>
              <a:t> dos </a:t>
            </a:r>
            <a:r>
              <a:rPr lang="es-MX" dirty="0" smtClean="0"/>
              <a:t>tipos de </a:t>
            </a:r>
            <a:r>
              <a:rPr lang="es-MX" dirty="0"/>
              <a:t>límites</a:t>
            </a:r>
            <a:r>
              <a:rPr lang="en-US" dirty="0"/>
              <a:t>:</a:t>
            </a:r>
          </a:p>
        </p:txBody>
      </p:sp>
    </p:spTree>
    <p:extLst>
      <p:ext uri="{BB962C8B-B14F-4D97-AF65-F5344CB8AC3E}">
        <p14:creationId xmlns:p14="http://schemas.microsoft.com/office/powerpoint/2010/main" val="3411654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s-MX" dirty="0" smtClean="0"/>
              <a:t>La </a:t>
            </a:r>
            <a:r>
              <a:rPr lang="es-MX" dirty="0"/>
              <a:t>confianza se construye poco a poco. </a:t>
            </a:r>
            <a:endParaRPr lang="en-US" dirty="0"/>
          </a:p>
          <a:p>
            <a:pPr lvl="0"/>
            <a:r>
              <a:rPr lang="es-MX" dirty="0"/>
              <a:t>Si quieres que tu espacio sea respetado, respeta el espacio de otros.</a:t>
            </a:r>
            <a:endParaRPr lang="en-US" dirty="0"/>
          </a:p>
          <a:p>
            <a:pPr lvl="0"/>
            <a:r>
              <a:rPr lang="es-MX" dirty="0"/>
              <a:t>Confía en tus instintos de comodidad y desconformidad.</a:t>
            </a:r>
            <a:endParaRPr lang="en-US" dirty="0"/>
          </a:p>
          <a:p>
            <a:pPr lvl="0"/>
            <a:r>
              <a:rPr lang="es-MX" dirty="0"/>
              <a:t>Habla claramente cuando algo o alguien te esté molestando.</a:t>
            </a:r>
            <a:endParaRPr lang="en-US" dirty="0"/>
          </a:p>
          <a:p>
            <a:pPr lvl="0"/>
            <a:r>
              <a:rPr lang="es-MX" dirty="0"/>
              <a:t>Comunícate con adultos de confianza. </a:t>
            </a:r>
            <a:endParaRPr lang="en-US" dirty="0"/>
          </a:p>
          <a:p>
            <a:endParaRPr lang="en-US" dirty="0" smtClean="0"/>
          </a:p>
        </p:txBody>
      </p:sp>
      <p:sp>
        <p:nvSpPr>
          <p:cNvPr id="2" name="Title 1"/>
          <p:cNvSpPr>
            <a:spLocks noGrp="1"/>
          </p:cNvSpPr>
          <p:nvPr>
            <p:ph type="title"/>
          </p:nvPr>
        </p:nvSpPr>
        <p:spPr>
          <a:xfrm>
            <a:off x="688490" y="570156"/>
            <a:ext cx="7756263" cy="953844"/>
          </a:xfrm>
        </p:spPr>
        <p:txBody>
          <a:bodyPr>
            <a:normAutofit fontScale="90000"/>
          </a:bodyPr>
          <a:lstStyle/>
          <a:p>
            <a:r>
              <a:rPr lang="es-MX" dirty="0"/>
              <a:t>Normas para establecer límites sanos</a:t>
            </a:r>
            <a:endParaRPr lang="en-US" dirty="0"/>
          </a:p>
        </p:txBody>
      </p:sp>
    </p:spTree>
    <p:extLst>
      <p:ext uri="{BB962C8B-B14F-4D97-AF65-F5344CB8AC3E}">
        <p14:creationId xmlns:p14="http://schemas.microsoft.com/office/powerpoint/2010/main" val="4018635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MX" dirty="0"/>
              <a:t>Hacen preguntas personales sin saber quién eres.</a:t>
            </a:r>
            <a:endParaRPr lang="en-US" dirty="0"/>
          </a:p>
          <a:p>
            <a:pPr lvl="0"/>
            <a:r>
              <a:rPr lang="es-MX" dirty="0"/>
              <a:t>Invaden tu espacio </a:t>
            </a:r>
            <a:r>
              <a:rPr lang="es-MX" dirty="0" smtClean="0"/>
              <a:t>personal, </a:t>
            </a:r>
            <a:r>
              <a:rPr lang="es-MX" dirty="0"/>
              <a:t>físico o emocional.</a:t>
            </a:r>
            <a:endParaRPr lang="en-US" dirty="0"/>
          </a:p>
          <a:p>
            <a:pPr lvl="0"/>
            <a:r>
              <a:rPr lang="es-MX" dirty="0"/>
              <a:t>Dicen o hacen cosas irrespetuosas hacia tu persona.</a:t>
            </a:r>
            <a:endParaRPr lang="en-US" dirty="0"/>
          </a:p>
          <a:p>
            <a:pPr lvl="0"/>
            <a:r>
              <a:rPr lang="es-MX" dirty="0"/>
              <a:t>Usan leguaje o tacto incorrecto e irrespetuoso hacia tu persona. </a:t>
            </a:r>
            <a:endParaRPr lang="en-US" dirty="0"/>
          </a:p>
          <a:p>
            <a:pPr lvl="0"/>
            <a:r>
              <a:rPr lang="es-MX" dirty="0"/>
              <a:t>Presionarte u obligarte a realizar actos sexuales.</a:t>
            </a:r>
            <a:endParaRPr lang="en-US" dirty="0"/>
          </a:p>
          <a:p>
            <a:endParaRPr lang="en-US" dirty="0"/>
          </a:p>
          <a:p>
            <a:endParaRPr lang="es-MX" dirty="0" smtClean="0"/>
          </a:p>
        </p:txBody>
      </p:sp>
      <p:sp>
        <p:nvSpPr>
          <p:cNvPr id="2" name="Title 1"/>
          <p:cNvSpPr>
            <a:spLocks noGrp="1"/>
          </p:cNvSpPr>
          <p:nvPr>
            <p:ph type="title"/>
          </p:nvPr>
        </p:nvSpPr>
        <p:spPr/>
        <p:txBody>
          <a:bodyPr/>
          <a:lstStyle/>
          <a:p>
            <a:r>
              <a:rPr lang="es-MX" dirty="0" smtClean="0"/>
              <a:t>Violación de </a:t>
            </a:r>
            <a:r>
              <a:rPr lang="es-MX" dirty="0"/>
              <a:t>los límites</a:t>
            </a:r>
            <a:endParaRPr lang="en-US" dirty="0"/>
          </a:p>
        </p:txBody>
      </p:sp>
    </p:spTree>
    <p:extLst>
      <p:ext uri="{BB962C8B-B14F-4D97-AF65-F5344CB8AC3E}">
        <p14:creationId xmlns:p14="http://schemas.microsoft.com/office/powerpoint/2010/main" val="24826357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387</TotalTime>
  <Words>2195</Words>
  <Application>Microsoft Office PowerPoint</Application>
  <PresentationFormat>On-screen Show (4:3)</PresentationFormat>
  <Paragraphs>150</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Hardcover</vt:lpstr>
      <vt:lpstr>Diócesis de San Diego</vt:lpstr>
      <vt:lpstr>Oración inicial</vt:lpstr>
      <vt:lpstr>Oración inicial</vt:lpstr>
      <vt:lpstr>Creados a imagen y semejanza de Dios</vt:lpstr>
      <vt:lpstr>Limites</vt:lpstr>
      <vt:lpstr>Limites</vt:lpstr>
      <vt:lpstr>Existen dos tipos de límites:</vt:lpstr>
      <vt:lpstr>Normas para establecer límites sanos</vt:lpstr>
      <vt:lpstr>Violación de los límites</vt:lpstr>
      <vt:lpstr>Abuso Sexual</vt:lpstr>
      <vt:lpstr>Abuso sexual en los adolescentes</vt:lpstr>
      <vt:lpstr>Puntos Clave</vt:lpstr>
      <vt:lpstr>Seguridad en Internet</vt:lpstr>
      <vt:lpstr>Prevención de Abuso Sexual por medio del Internet</vt:lpstr>
      <vt:lpstr>Recuerda</vt:lpstr>
      <vt:lpstr>Tácticas de engaño</vt:lpstr>
      <vt:lpstr>Informar a una persona de confianza </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Diocese of San Diego</dc:title>
  <dc:creator>Maria Mitre</dc:creator>
  <cp:lastModifiedBy>Gerardo Rojas</cp:lastModifiedBy>
  <cp:revision>28</cp:revision>
  <dcterms:created xsi:type="dcterms:W3CDTF">2013-03-01T19:07:56Z</dcterms:created>
  <dcterms:modified xsi:type="dcterms:W3CDTF">2013-04-09T21:05:54Z</dcterms:modified>
</cp:coreProperties>
</file>