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256" r:id="rId2"/>
    <p:sldId id="257" r:id="rId3"/>
    <p:sldId id="258" r:id="rId4"/>
    <p:sldId id="319" r:id="rId5"/>
    <p:sldId id="259" r:id="rId6"/>
    <p:sldId id="321" r:id="rId7"/>
    <p:sldId id="287" r:id="rId8"/>
    <p:sldId id="322" r:id="rId9"/>
    <p:sldId id="288" r:id="rId10"/>
    <p:sldId id="323" r:id="rId11"/>
    <p:sldId id="290" r:id="rId12"/>
    <p:sldId id="324" r:id="rId13"/>
    <p:sldId id="289" r:id="rId14"/>
    <p:sldId id="325" r:id="rId15"/>
    <p:sldId id="266" r:id="rId16"/>
    <p:sldId id="326" r:id="rId17"/>
    <p:sldId id="267" r:id="rId18"/>
    <p:sldId id="327" r:id="rId19"/>
    <p:sldId id="268" r:id="rId20"/>
    <p:sldId id="295" r:id="rId21"/>
    <p:sldId id="296" r:id="rId22"/>
    <p:sldId id="329" r:id="rId23"/>
    <p:sldId id="298" r:id="rId24"/>
    <p:sldId id="330" r:id="rId25"/>
    <p:sldId id="299" r:id="rId26"/>
    <p:sldId id="300" r:id="rId27"/>
    <p:sldId id="332" r:id="rId28"/>
    <p:sldId id="301" r:id="rId29"/>
    <p:sldId id="333" r:id="rId30"/>
    <p:sldId id="303" r:id="rId31"/>
    <p:sldId id="334" r:id="rId32"/>
    <p:sldId id="318" r:id="rId33"/>
    <p:sldId id="302" r:id="rId34"/>
    <p:sldId id="304" r:id="rId35"/>
    <p:sldId id="305" r:id="rId36"/>
    <p:sldId id="306" r:id="rId37"/>
    <p:sldId id="337" r:id="rId38"/>
    <p:sldId id="307" r:id="rId39"/>
    <p:sldId id="309" r:id="rId40"/>
    <p:sldId id="308" r:id="rId41"/>
    <p:sldId id="310" r:id="rId42"/>
    <p:sldId id="311" r:id="rId43"/>
    <p:sldId id="313" r:id="rId44"/>
    <p:sldId id="315" r:id="rId45"/>
    <p:sldId id="312" r:id="rId46"/>
    <p:sldId id="316" r:id="rId47"/>
    <p:sldId id="342" r:id="rId48"/>
    <p:sldId id="34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978" autoAdjust="0"/>
  </p:normalViewPr>
  <p:slideViewPr>
    <p:cSldViewPr>
      <p:cViewPr varScale="1">
        <p:scale>
          <a:sx n="47" d="100"/>
          <a:sy n="47" d="100"/>
        </p:scale>
        <p:origin x="-3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D349F-84BC-4FE5-9F37-9E4B387189F0}" type="datetimeFigureOut">
              <a:rPr lang="en-US" smtClean="0"/>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36F41-2542-4857-952A-6359726F3F86}" type="slidenum">
              <a:rPr lang="en-US" smtClean="0"/>
              <a:t>‹#›</a:t>
            </a:fld>
            <a:endParaRPr lang="en-US"/>
          </a:p>
        </p:txBody>
      </p:sp>
    </p:spTree>
    <p:extLst>
      <p:ext uri="{BB962C8B-B14F-4D97-AF65-F5344CB8AC3E}">
        <p14:creationId xmlns:p14="http://schemas.microsoft.com/office/powerpoint/2010/main" val="231924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F4C36F41-2542-4857-952A-6359726F3F86}" type="slidenum">
              <a:rPr lang="en-US" smtClean="0"/>
              <a:t>1</a:t>
            </a:fld>
            <a:endParaRPr lang="en-US"/>
          </a:p>
        </p:txBody>
      </p:sp>
    </p:spTree>
    <p:extLst>
      <p:ext uri="{BB962C8B-B14F-4D97-AF65-F5344CB8AC3E}">
        <p14:creationId xmlns:p14="http://schemas.microsoft.com/office/powerpoint/2010/main" val="1469888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Amor conyugal se encuentra en las parejas casadas. Las formas correctas de expresar este amor, incluyen:</a:t>
            </a:r>
          </a:p>
          <a:p>
            <a:endParaRPr lang="es-ES" dirty="0" smtClean="0"/>
          </a:p>
          <a:p>
            <a:r>
              <a:rPr lang="es-ES" dirty="0" smtClean="0"/>
              <a:t>Abrazos</a:t>
            </a:r>
          </a:p>
          <a:p>
            <a:r>
              <a:rPr lang="es-ES" dirty="0" smtClean="0"/>
              <a:t>Besos</a:t>
            </a:r>
          </a:p>
          <a:p>
            <a:r>
              <a:rPr lang="es-ES" dirty="0" smtClean="0"/>
              <a:t>Amor sexual</a:t>
            </a:r>
          </a:p>
          <a:p>
            <a:r>
              <a:rPr lang="es-ES" dirty="0" smtClean="0"/>
              <a:t>Generosidad</a:t>
            </a:r>
          </a:p>
          <a:p>
            <a:r>
              <a:rPr lang="es-ES" dirty="0" smtClean="0"/>
              <a:t>Alegría</a:t>
            </a:r>
          </a:p>
          <a:p>
            <a:r>
              <a:rPr lang="es-ES" dirty="0" smtClean="0"/>
              <a:t>Respeto </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13</a:t>
            </a:fld>
            <a:endParaRPr lang="en-US"/>
          </a:p>
        </p:txBody>
      </p:sp>
    </p:spTree>
    <p:extLst>
      <p:ext uri="{BB962C8B-B14F-4D97-AF65-F5344CB8AC3E}">
        <p14:creationId xmlns:p14="http://schemas.microsoft.com/office/powerpoint/2010/main" val="2559054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smtClean="0"/>
              <a:t>Algunas expresiones pueden parecer que solapan las distintas categorías del amor, pero son reglas que mantienen y protegen las expresiones apropiadas e inapropiadas del amor. Estas reglas dentro de las relaciones son llamadas límites. Por ejemplo, en cada una de las características puede haber sentimiento de afecto, miedo, alegría enojo e incluso culpa, pero los límites sirven para establecer las reglas que definen cómo comunicarse apropiadamente o compartir esos pensamientos, actitudes o sentimientos. </a:t>
            </a:r>
            <a:endParaRPr lang="en-US" baseline="0"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15</a:t>
            </a:fld>
            <a:endParaRPr lang="en-US"/>
          </a:p>
        </p:txBody>
      </p:sp>
    </p:spTree>
    <p:extLst>
      <p:ext uri="{BB962C8B-B14F-4D97-AF65-F5344CB8AC3E}">
        <p14:creationId xmlns:p14="http://schemas.microsoft.com/office/powerpoint/2010/main" val="249942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Libro del Génesis nos ensena que Dios quiso que el amor sexual fuera expresado entre un hombre casado y una mujer casada con un propósito claro:</a:t>
            </a:r>
          </a:p>
          <a:p>
            <a:endParaRPr lang="es-ES" dirty="0" smtClean="0"/>
          </a:p>
          <a:p>
            <a:r>
              <a:rPr lang="es-ES" dirty="0" smtClean="0"/>
              <a:t>“Creó, pues, Dios al ser humano a imagen suya, a imagen de Dios le creó, varón y mujer los creó. Y los bendijo Dios, y les dijo Dios: "Sean fecundos y multiplíquense y llenen la tierra y sométanla; manden a los peces del mar y a las aves de los cielos y a todo animal que se pare sobre la tierra". </a:t>
            </a:r>
          </a:p>
          <a:p>
            <a:endParaRPr lang="es-ES" dirty="0" smtClean="0"/>
          </a:p>
          <a:p>
            <a:r>
              <a:rPr lang="es-ES" dirty="0" smtClean="0"/>
              <a:t>Y en el segundo relato de la creación en génesis 2:23-24: </a:t>
            </a:r>
          </a:p>
          <a:p>
            <a:endParaRPr lang="es-ES" dirty="0" smtClean="0"/>
          </a:p>
          <a:p>
            <a:r>
              <a:rPr lang="es-ES" dirty="0" smtClean="0"/>
              <a:t>“De la costilla que el Señor Dios había tomado del hombre formó una mujer y la llevó ante el hombre. Entonces éste exclamó: "Esta sí que es hueso de mis huesos y carne de mi carne. Esta será llamada mujer, porque del varón ha sido tomada." </a:t>
            </a:r>
          </a:p>
          <a:p>
            <a:endParaRPr lang="es-ES" dirty="0" smtClean="0"/>
          </a:p>
          <a:p>
            <a:r>
              <a:rPr lang="es-ES" dirty="0" smtClean="0"/>
              <a:t>Por eso deja el hombre a su padre y a su madre y se une a su mujer, y se hacen una sola carne.</a:t>
            </a:r>
          </a:p>
          <a:p>
            <a:endParaRPr lang="es-ES" dirty="0" smtClean="0"/>
          </a:p>
          <a:p>
            <a:r>
              <a:rPr lang="es-ES" dirty="0" smtClean="0"/>
              <a:t>El amor sexual es una imagen del amor absoluto e indefectible con que Dios ama a los seres humanos. Dios desea apasionadamente que la gente viva en relación con él. El amor de Dios es libre, total, fiel y fecundo.</a:t>
            </a:r>
          </a:p>
          <a:p>
            <a:r>
              <a:rPr lang="es-ES" dirty="0" smtClean="0"/>
              <a:t>El lugar adecuado para el amor sexual se encuentra sólo dentro del matrimonio, donde se da la unión entre un hombre y una mujer. Es el contexto adecuado en el que cada cónyuge se da completamente a sí mismo, un amor que genera la unión y vida nueva.</a:t>
            </a:r>
          </a:p>
        </p:txBody>
      </p:sp>
      <p:sp>
        <p:nvSpPr>
          <p:cNvPr id="4" name="Slide Number Placeholder 3"/>
          <p:cNvSpPr>
            <a:spLocks noGrp="1"/>
          </p:cNvSpPr>
          <p:nvPr>
            <p:ph type="sldNum" sz="quarter" idx="10"/>
          </p:nvPr>
        </p:nvSpPr>
        <p:spPr/>
        <p:txBody>
          <a:bodyPr/>
          <a:lstStyle/>
          <a:p>
            <a:fld id="{F4C36F41-2542-4857-952A-6359726F3F86}" type="slidenum">
              <a:rPr lang="en-US" smtClean="0"/>
              <a:t>17</a:t>
            </a:fld>
            <a:endParaRPr lang="en-US"/>
          </a:p>
        </p:txBody>
      </p:sp>
    </p:spTree>
    <p:extLst>
      <p:ext uri="{BB962C8B-B14F-4D97-AF65-F5344CB8AC3E}">
        <p14:creationId xmlns:p14="http://schemas.microsoft.com/office/powerpoint/2010/main" val="1901396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smtClean="0"/>
              <a:t>Basándonos en el propósito del amor sexual, el contacto sexual fuera del matrimonio carece de la entrega total de un hombre y una mujer entre sí. Sin un compromiso permanente, hay falta de libertad para amar al otro por completo o de serle fiel a tu pareja. Carece de generosidad y sacrifico necesario para asumir la responsabilidad de atender y cuidar de los hijos. Por lo tanto, la expresión sexual del amor encuentra el lugar que le corresponde solamente dentro de la relación matrimonial.</a:t>
            </a:r>
            <a:endParaRPr lang="en-US" baseline="0"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19</a:t>
            </a:fld>
            <a:endParaRPr lang="en-US"/>
          </a:p>
        </p:txBody>
      </p:sp>
    </p:spTree>
    <p:extLst>
      <p:ext uri="{BB962C8B-B14F-4D97-AF65-F5344CB8AC3E}">
        <p14:creationId xmlns:p14="http://schemas.microsoft.com/office/powerpoint/2010/main" val="3914066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Pero antes de llegar al matrimonio es importante desarrollar relaciones sanas. Vamos a hablar lo que hace que una relación sea sana:</a:t>
            </a:r>
          </a:p>
          <a:p>
            <a:endParaRPr lang="es-ES" dirty="0" smtClean="0"/>
          </a:p>
          <a:p>
            <a:r>
              <a:rPr lang="es-ES" dirty="0" smtClean="0"/>
              <a:t>Las relaciones sanas disfrutan:</a:t>
            </a:r>
          </a:p>
          <a:p>
            <a:endParaRPr lang="es-ES" dirty="0" smtClean="0"/>
          </a:p>
          <a:p>
            <a:r>
              <a:rPr lang="es-ES" dirty="0" smtClean="0"/>
              <a:t>Del respeto mutuo</a:t>
            </a:r>
          </a:p>
          <a:p>
            <a:r>
              <a:rPr lang="es-ES" dirty="0" smtClean="0"/>
              <a:t>De la confianza</a:t>
            </a:r>
          </a:p>
          <a:p>
            <a:r>
              <a:rPr lang="es-ES" dirty="0" smtClean="0"/>
              <a:t>De la honestidad</a:t>
            </a:r>
          </a:p>
          <a:p>
            <a:r>
              <a:rPr lang="es-ES" dirty="0" smtClean="0"/>
              <a:t>Del apoyo</a:t>
            </a:r>
          </a:p>
          <a:p>
            <a:r>
              <a:rPr lang="es-ES" dirty="0" smtClean="0"/>
              <a:t>De la buena comunicación</a:t>
            </a:r>
          </a:p>
        </p:txBody>
      </p:sp>
      <p:sp>
        <p:nvSpPr>
          <p:cNvPr id="4" name="Slide Number Placeholder 3"/>
          <p:cNvSpPr>
            <a:spLocks noGrp="1"/>
          </p:cNvSpPr>
          <p:nvPr>
            <p:ph type="sldNum" sz="quarter" idx="10"/>
          </p:nvPr>
        </p:nvSpPr>
        <p:spPr/>
        <p:txBody>
          <a:bodyPr/>
          <a:lstStyle/>
          <a:p>
            <a:fld id="{F4C36F41-2542-4857-952A-6359726F3F86}" type="slidenum">
              <a:rPr lang="en-US" smtClean="0"/>
              <a:t>20</a:t>
            </a:fld>
            <a:endParaRPr lang="en-US"/>
          </a:p>
        </p:txBody>
      </p:sp>
    </p:spTree>
    <p:extLst>
      <p:ext uri="{BB962C8B-B14F-4D97-AF65-F5344CB8AC3E}">
        <p14:creationId xmlns:p14="http://schemas.microsoft.com/office/powerpoint/2010/main" val="193003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respeto mutuo: En una relación saludable cada persona valora al otro como es y disfruta de estas diferencias. Respetan a los amigos, las  actividades y los puntos de vista de cada uno.  Respeta si se llega a tener un punto de vista diferente. Una persona no trata de dominar o controlar al otro. Recuerda, 1 Corintios dice, el Amor es paciente y bondadoso.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21</a:t>
            </a:fld>
            <a:endParaRPr lang="en-US"/>
          </a:p>
        </p:txBody>
      </p:sp>
    </p:spTree>
    <p:extLst>
      <p:ext uri="{BB962C8B-B14F-4D97-AF65-F5344CB8AC3E}">
        <p14:creationId xmlns:p14="http://schemas.microsoft.com/office/powerpoint/2010/main" val="2708972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Confianza: No hay manera de tener una relación sana si no confías en el otro. La confianza se puede dañar si otra persona intenta manipularte o forzarte a hacer algo que te haga sentirte incomodo/a o que sea dañino para ti. Los celos, una forma de desconfianza, no forma parte de las relaciones sanas. Recuerda, 1 Corintios dice no es envidioso, ni jactancioso, ni orgulloso.</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23</a:t>
            </a:fld>
            <a:endParaRPr lang="en-US"/>
          </a:p>
        </p:txBody>
      </p:sp>
    </p:spTree>
    <p:extLst>
      <p:ext uri="{BB962C8B-B14F-4D97-AF65-F5344CB8AC3E}">
        <p14:creationId xmlns:p14="http://schemas.microsoft.com/office/powerpoint/2010/main" val="2708972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Honestidad: Es difícil confiar en alguien cuando la honestidad no está presente. Los dos deben de sentirse libres de poder ser unos mismos y decir lo que se piensa. Si te conformas con complacer los deseos de la otra persona estas siendo</a:t>
            </a:r>
            <a:r>
              <a:rPr lang="es-ES" baseline="0" dirty="0" smtClean="0"/>
              <a:t> </a:t>
            </a:r>
            <a:r>
              <a:rPr lang="es-ES" dirty="0" smtClean="0"/>
              <a:t>deshonesto contigo mismo. Recuerda, 1 Corintios dice, el amor no es </a:t>
            </a:r>
            <a:r>
              <a:rPr lang="es-ES" dirty="0" err="1" smtClean="0"/>
              <a:t>egoista</a:t>
            </a:r>
            <a:r>
              <a:rPr lang="es-ES" dirty="0" smtClean="0"/>
              <a:t>.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25</a:t>
            </a:fld>
            <a:endParaRPr lang="en-US"/>
          </a:p>
        </p:txBody>
      </p:sp>
    </p:spTree>
    <p:extLst>
      <p:ext uri="{BB962C8B-B14F-4D97-AF65-F5344CB8AC3E}">
        <p14:creationId xmlns:p14="http://schemas.microsoft.com/office/powerpoint/2010/main" val="2708972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Apoyo: En una relación saludable, los dos están llamados a ayudarse en las bunas y en las malas. Escuchar, ofrecer  palabras de aliento y demostrar preocupación por el otro son elementos de apoyo. No confundas esto con estar de acuerdo a que él o ella se esté haciendo daño. Recuerda, 1 Corintios dice, el amor no es </a:t>
            </a:r>
            <a:r>
              <a:rPr lang="es-ES" dirty="0" err="1" smtClean="0"/>
              <a:t>egoista</a:t>
            </a:r>
            <a:r>
              <a:rPr lang="es-ES" dirty="0" smtClean="0"/>
              <a:t>.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26</a:t>
            </a:fld>
            <a:endParaRPr lang="en-US"/>
          </a:p>
        </p:txBody>
      </p:sp>
    </p:spTree>
    <p:extLst>
      <p:ext uri="{BB962C8B-B14F-4D97-AF65-F5344CB8AC3E}">
        <p14:creationId xmlns:p14="http://schemas.microsoft.com/office/powerpoint/2010/main" val="2708972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Buena comunicación: No siempre vas a saber lo que la otra persona quiere decir con lo que está expresando. Es importante preguntar si uno no sabe que es lo que la otra persona quiere decir. Habla con honestidad y abiertamente para que desde un principio no haya malentendidos. Nunca reprimas los sentimientos. 1 Corintios dice, el amor no hace nada indebido, no busca lo suyo, no se irrita, no guarda rencor;  no se goza de la injusticia, más se goza de la verdad.</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28</a:t>
            </a:fld>
            <a:endParaRPr lang="en-US"/>
          </a:p>
        </p:txBody>
      </p:sp>
    </p:spTree>
    <p:extLst>
      <p:ext uri="{BB962C8B-B14F-4D97-AF65-F5344CB8AC3E}">
        <p14:creationId xmlns:p14="http://schemas.microsoft.com/office/powerpoint/2010/main" val="2708972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En</a:t>
            </a:r>
            <a:r>
              <a:rPr lang="es-ES" baseline="0" dirty="0" smtClean="0"/>
              <a:t> esta presentación aprenderemos la importancia del amor dentro de las relaciones.  Para empezar v</a:t>
            </a:r>
            <a:r>
              <a:rPr lang="es-ES" dirty="0" smtClean="0"/>
              <a:t>amos a examinar las cualidades del amor Cristiano mencionados en 1 Corintios 13 que nos pueden ayudar a formar relaciones sanas y de amor. </a:t>
            </a:r>
          </a:p>
          <a:p>
            <a:endParaRPr lang="es-ES" dirty="0" smtClean="0"/>
          </a:p>
          <a:p>
            <a:r>
              <a:rPr lang="es-ES" dirty="0" smtClean="0"/>
              <a:t>El amor es:</a:t>
            </a:r>
          </a:p>
          <a:p>
            <a:r>
              <a:rPr lang="es-ES" dirty="0" smtClean="0"/>
              <a:t>Paciente</a:t>
            </a:r>
          </a:p>
          <a:p>
            <a:r>
              <a:rPr lang="es-ES" dirty="0" smtClean="0"/>
              <a:t>Bondadoso</a:t>
            </a:r>
          </a:p>
          <a:p>
            <a:r>
              <a:rPr lang="es-ES" dirty="0" smtClean="0"/>
              <a:t>No es envidioso, ni jactancioso, ni orgulloso</a:t>
            </a:r>
          </a:p>
          <a:p>
            <a:r>
              <a:rPr lang="es-ES" dirty="0" smtClean="0"/>
              <a:t>No se comporta con rudeza, no es egoísta, no se enoja fácilmente, y no guarda rencor.</a:t>
            </a:r>
          </a:p>
          <a:p>
            <a:endParaRPr lang="en-US"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2</a:t>
            </a:fld>
            <a:endParaRPr lang="en-US"/>
          </a:p>
        </p:txBody>
      </p:sp>
    </p:spTree>
    <p:extLst>
      <p:ext uri="{BB962C8B-B14F-4D97-AF65-F5344CB8AC3E}">
        <p14:creationId xmlns:p14="http://schemas.microsoft.com/office/powerpoint/2010/main" val="1483796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Como puedes ver las relaciones sanas se deben disfrutar. Intenta incluir a muchos amigos. Estas relaciones deben de hacerte sentir bien de ti mismo. Aunque puede haber malentendidos y pueden herir tus sentimientos, el sentimiento de la felicidad y satisfacción debe de superar los momentos difíciles.</a:t>
            </a:r>
          </a:p>
          <a:p>
            <a:r>
              <a:rPr lang="es-ES" dirty="0" smtClean="0"/>
              <a:t>Estos son indicadores internos de una relación sana.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30</a:t>
            </a:fld>
            <a:endParaRPr lang="en-US"/>
          </a:p>
        </p:txBody>
      </p:sp>
    </p:spTree>
    <p:extLst>
      <p:ext uri="{BB962C8B-B14F-4D97-AF65-F5344CB8AC3E}">
        <p14:creationId xmlns:p14="http://schemas.microsoft.com/office/powerpoint/2010/main" val="4157971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Desafortunadamente, debemos aprender a protegernos de las relaciones no saludables. Una relación no es sana cuando involucra un comportamiento que humilla, menosprecia, es irrespetuoso, manipula, controla, incluye el  abuso físico</a:t>
            </a:r>
            <a:r>
              <a:rPr lang="es-ES" baseline="0" dirty="0" smtClean="0"/>
              <a:t> o</a:t>
            </a:r>
            <a:r>
              <a:rPr lang="es-ES" dirty="0" smtClean="0"/>
              <a:t> sexual hacia otra persona.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32</a:t>
            </a:fld>
            <a:endParaRPr lang="en-US"/>
          </a:p>
        </p:txBody>
      </p:sp>
    </p:spTree>
    <p:extLst>
      <p:ext uri="{BB962C8B-B14F-4D97-AF65-F5344CB8AC3E}">
        <p14:creationId xmlns:p14="http://schemas.microsoft.com/office/powerpoint/2010/main" val="4009928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Los tipos de abuso se categorizan como:</a:t>
            </a:r>
          </a:p>
          <a:p>
            <a:endParaRPr lang="es-ES" dirty="0" smtClean="0"/>
          </a:p>
          <a:p>
            <a:r>
              <a:rPr lang="es-ES" dirty="0" smtClean="0"/>
              <a:t>Abuso Físico</a:t>
            </a:r>
          </a:p>
          <a:p>
            <a:r>
              <a:rPr lang="es-ES" dirty="0" smtClean="0"/>
              <a:t>Abuso Sexual</a:t>
            </a:r>
          </a:p>
          <a:p>
            <a:r>
              <a:rPr lang="es-ES" dirty="0" smtClean="0"/>
              <a:t>Abuso Emocional</a:t>
            </a:r>
          </a:p>
          <a:p>
            <a:r>
              <a:rPr lang="es-ES" dirty="0" smtClean="0"/>
              <a:t>Intimidación </a:t>
            </a:r>
          </a:p>
          <a:p>
            <a:endParaRPr lang="es-ES" dirty="0" smtClean="0"/>
          </a:p>
          <a:p>
            <a:r>
              <a:rPr lang="es-ES" dirty="0" smtClean="0"/>
              <a:t>Ninguno de estos pertenece dentro de una relación sana. </a:t>
            </a:r>
          </a:p>
        </p:txBody>
      </p:sp>
      <p:sp>
        <p:nvSpPr>
          <p:cNvPr id="4" name="Slide Number Placeholder 3"/>
          <p:cNvSpPr>
            <a:spLocks noGrp="1"/>
          </p:cNvSpPr>
          <p:nvPr>
            <p:ph type="sldNum" sz="quarter" idx="10"/>
          </p:nvPr>
        </p:nvSpPr>
        <p:spPr/>
        <p:txBody>
          <a:bodyPr/>
          <a:lstStyle/>
          <a:p>
            <a:fld id="{F4C36F41-2542-4857-952A-6359726F3F86}" type="slidenum">
              <a:rPr lang="en-US" smtClean="0"/>
              <a:t>33</a:t>
            </a:fld>
            <a:endParaRPr lang="en-US"/>
          </a:p>
        </p:txBody>
      </p:sp>
    </p:spTree>
    <p:extLst>
      <p:ext uri="{BB962C8B-B14F-4D97-AF65-F5344CB8AC3E}">
        <p14:creationId xmlns:p14="http://schemas.microsoft.com/office/powerpoint/2010/main" val="2708972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abuso físico es cualquier tipo de golpe, sacudida, quemadura, pellizco, mordida, golpe, asfixia o cualquier cosa que cause severos danos físicos.</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34</a:t>
            </a:fld>
            <a:endParaRPr lang="en-US"/>
          </a:p>
        </p:txBody>
      </p:sp>
    </p:spTree>
    <p:extLst>
      <p:ext uri="{BB962C8B-B14F-4D97-AF65-F5344CB8AC3E}">
        <p14:creationId xmlns:p14="http://schemas.microsoft.com/office/powerpoint/2010/main" val="836079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abuso sexual  es cualquier tipo de contacto sexual entre un adulto y un menor de 18; entre un niño significativamente mayor y un niño más pequeño; o si una persona abusa sexualmente a otra persona sin importar la edad.</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35</a:t>
            </a:fld>
            <a:endParaRPr lang="en-US"/>
          </a:p>
        </p:txBody>
      </p:sp>
    </p:spTree>
    <p:extLst>
      <p:ext uri="{BB962C8B-B14F-4D97-AF65-F5344CB8AC3E}">
        <p14:creationId xmlns:p14="http://schemas.microsoft.com/office/powerpoint/2010/main" val="836079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Abuso emocional o verbal no ocurre solamente por medio de gritos o de estar enojado con los demás. Involucra un comportamiento de menosprecio, culpa, degrada, existe una crítica constante, amenazas, manipulación, hacia el otro. Trata al otro sin respecto hiriendo su autoestima. El abuso emocional es abuso.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36</a:t>
            </a:fld>
            <a:endParaRPr lang="en-US"/>
          </a:p>
        </p:txBody>
      </p:sp>
    </p:spTree>
    <p:extLst>
      <p:ext uri="{BB962C8B-B14F-4D97-AF65-F5344CB8AC3E}">
        <p14:creationId xmlns:p14="http://schemas.microsoft.com/office/powerpoint/2010/main" val="836079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intimidación s una forma de abuso. Incluye intimidar a alguien por medio de </a:t>
            </a:r>
            <a:r>
              <a:rPr lang="es-ES" dirty="0" err="1" smtClean="0"/>
              <a:t>bullying</a:t>
            </a:r>
            <a:r>
              <a:rPr lang="es-ES" dirty="0" smtClean="0"/>
              <a:t>, amenazas, o humillación.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38</a:t>
            </a:fld>
            <a:endParaRPr lang="en-US"/>
          </a:p>
        </p:txBody>
      </p:sp>
    </p:spTree>
    <p:extLst>
      <p:ext uri="{BB962C8B-B14F-4D97-AF65-F5344CB8AC3E}">
        <p14:creationId xmlns:p14="http://schemas.microsoft.com/office/powerpoint/2010/main" val="836079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Hay que recordar que cualquier forma de abuso siempre es culpa del agresor y nunca es culpa de la víctima. A veces, la victima siente vergüenza o se culpa a si mismo</a:t>
            </a:r>
            <a:r>
              <a:rPr lang="es-ES" baseline="0" dirty="0" smtClean="0"/>
              <a:t> pensando</a:t>
            </a:r>
            <a:r>
              <a:rPr lang="es-ES" dirty="0" smtClean="0"/>
              <a:t>: </a:t>
            </a:r>
          </a:p>
          <a:p>
            <a:endParaRPr lang="es-ES" dirty="0" smtClean="0"/>
          </a:p>
          <a:p>
            <a:r>
              <a:rPr lang="es-ES" dirty="0" smtClean="0"/>
              <a:t>"¿Cómo pude ponerme en esa posición para ser utilizado? Debo haber hecho algo para merecer el abuso. Me siento tan avergonzado, no puedo decírselo a nadie.” </a:t>
            </a:r>
          </a:p>
          <a:p>
            <a:endParaRPr lang="es-ES" dirty="0" smtClean="0"/>
          </a:p>
          <a:p>
            <a:r>
              <a:rPr lang="es-ES" dirty="0" smtClean="0"/>
              <a:t>Es muy importante descartar profundamente estas declaraciones. Uno puede sentir vergüenza o culpa, pero nunca es culpa de la víctima porque el abusador es siempre responsable por el abuso. Si tu o uno de tus amigos es víctima de abuso debe de infórmale a un padre o a algún adulto de confianza.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39</a:t>
            </a:fld>
            <a:endParaRPr lang="en-US"/>
          </a:p>
        </p:txBody>
      </p:sp>
    </p:spTree>
    <p:extLst>
      <p:ext uri="{BB962C8B-B14F-4D97-AF65-F5344CB8AC3E}">
        <p14:creationId xmlns:p14="http://schemas.microsoft.com/office/powerpoint/2010/main" val="2095730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parte final de esta presentación hablara sobre cómo protegerse contra el abuso sexual.</a:t>
            </a:r>
          </a:p>
          <a:p>
            <a:endParaRPr lang="es-ES" dirty="0" smtClean="0"/>
          </a:p>
          <a:p>
            <a:r>
              <a:rPr lang="es-ES" dirty="0" smtClean="0"/>
              <a:t> Estas son algunas señales de advertencia que se deben tomar en cuenta:</a:t>
            </a:r>
          </a:p>
          <a:p>
            <a:endParaRPr lang="es-ES" dirty="0" smtClean="0"/>
          </a:p>
          <a:p>
            <a:r>
              <a:rPr lang="es-ES" dirty="0" smtClean="0"/>
              <a:t>Aislamiento</a:t>
            </a:r>
          </a:p>
          <a:p>
            <a:r>
              <a:rPr lang="es-ES" dirty="0" smtClean="0"/>
              <a:t>Cambios emocionales</a:t>
            </a:r>
          </a:p>
          <a:p>
            <a:r>
              <a:rPr lang="es-ES" dirty="0" smtClean="0"/>
              <a:t>Comunicación constante</a:t>
            </a:r>
          </a:p>
          <a:p>
            <a:r>
              <a:rPr lang="es-ES" dirty="0" smtClean="0"/>
              <a:t>Celos</a:t>
            </a:r>
          </a:p>
          <a:p>
            <a:r>
              <a:rPr lang="es-ES" dirty="0" smtClean="0"/>
              <a:t>Escusas</a:t>
            </a:r>
          </a:p>
          <a:p>
            <a:r>
              <a:rPr lang="es-ES" dirty="0" smtClean="0"/>
              <a:t>La pérdida de autoestima</a:t>
            </a:r>
          </a:p>
          <a:p>
            <a:r>
              <a:rPr lang="es-ES" dirty="0" smtClean="0"/>
              <a:t>La falta de respeto hacia los limites físicos</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40</a:t>
            </a:fld>
            <a:endParaRPr lang="en-US"/>
          </a:p>
        </p:txBody>
      </p:sp>
    </p:spTree>
    <p:extLst>
      <p:ext uri="{BB962C8B-B14F-4D97-AF65-F5344CB8AC3E}">
        <p14:creationId xmlns:p14="http://schemas.microsoft.com/office/powerpoint/2010/main" val="1897430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Aislamiento: El abusador mantiene a la víctima lejos de sus amigos y familiares.</a:t>
            </a:r>
          </a:p>
          <a:p>
            <a:endParaRPr lang="es-ES" dirty="0" smtClean="0"/>
          </a:p>
          <a:p>
            <a:r>
              <a:rPr lang="es-ES" dirty="0" smtClean="0"/>
              <a:t>Cambios emocionales: Mientras esta en la relación experimenta tristeza, depresión, indecisión, miedo.</a:t>
            </a:r>
          </a:p>
          <a:p>
            <a:endParaRPr lang="es-ES" baseline="0" dirty="0" smtClean="0"/>
          </a:p>
          <a:p>
            <a:r>
              <a:rPr lang="es-ES" baseline="0" dirty="0" smtClean="0"/>
              <a:t>Comunicación constante: Cuando no está con la víctima, el abusador está constantemente llamando o enviando mensajes de texto para ver qué es lo que la víctima está haciendo.</a:t>
            </a:r>
          </a:p>
          <a:p>
            <a:endParaRPr lang="es-ES" baseline="0" dirty="0" smtClean="0"/>
          </a:p>
          <a:p>
            <a:r>
              <a:rPr lang="es-ES" baseline="0" dirty="0" smtClean="0"/>
              <a:t>Celos: El abusador amenaza a la víctima sobre la relación si pasa tiempo con los demás.</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41</a:t>
            </a:fld>
            <a:endParaRPr lang="en-US"/>
          </a:p>
        </p:txBody>
      </p:sp>
    </p:spTree>
    <p:extLst>
      <p:ext uri="{BB962C8B-B14F-4D97-AF65-F5344CB8AC3E}">
        <p14:creationId xmlns:p14="http://schemas.microsoft.com/office/powerpoint/2010/main" val="189743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Cada ser humano es creado a imagen y semejanza de Dios. Debido a eso, le debemos a cada persona el respeto manifestado por las características del amor cristiano en 1 Corintios 13. Sin este amor, la Escritura nos dice que somos como un “címbalo que retine” que hace mucho ruido, pero tiene poca sustancia.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3</a:t>
            </a:fld>
            <a:endParaRPr lang="en-US"/>
          </a:p>
        </p:txBody>
      </p:sp>
    </p:spTree>
    <p:extLst>
      <p:ext uri="{BB962C8B-B14F-4D97-AF65-F5344CB8AC3E}">
        <p14:creationId xmlns:p14="http://schemas.microsoft.com/office/powerpoint/2010/main" val="3251341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baseline="0" dirty="0" smtClean="0"/>
              <a:t>Las excusas: </a:t>
            </a:r>
            <a:r>
              <a:rPr lang="es-ES" b="0" baseline="0" dirty="0" smtClean="0"/>
              <a:t>la víctima con frecuencia da excusas por el comportamiento abusivo, tomando a menudo la culpa de la ira o celos del abusador.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s-ES" b="1" dirty="0" smtClean="0"/>
              <a:t>La pérdida de autoestima: </a:t>
            </a:r>
            <a:r>
              <a:rPr lang="es-ES" b="0" dirty="0" smtClean="0"/>
              <a:t>la víctima se siente mal por sí mismo. La apariencia física puede cambiar para complacer al abusador o puede parecer descuidado/a para reflejar el dolor interno.</a:t>
            </a:r>
          </a:p>
          <a:p>
            <a:endParaRPr lang="en-US" b="0" baseline="0" dirty="0" smtClean="0"/>
          </a:p>
          <a:p>
            <a:r>
              <a:rPr lang="es-ES" b="1" baseline="0" dirty="0" smtClean="0"/>
              <a:t>La falta de respeto a los límites físicos: </a:t>
            </a:r>
            <a:r>
              <a:rPr lang="es-ES" b="0" baseline="0" dirty="0" smtClean="0"/>
              <a:t>la víctima sufre un deterioro gradual con respecto a los límites; el abusador, toca a la persona sin su consentimiento; el abusador toca los genitales del cuerpo de la persona; el abusador hace declaraciones sugestivas sobre el cuerpo de la otra persona, sobre actividad sexual, la pornografía.</a:t>
            </a:r>
            <a:endParaRPr lang="en-US" b="0" dirty="0"/>
          </a:p>
        </p:txBody>
      </p:sp>
      <p:sp>
        <p:nvSpPr>
          <p:cNvPr id="4" name="Slide Number Placeholder 3"/>
          <p:cNvSpPr>
            <a:spLocks noGrp="1"/>
          </p:cNvSpPr>
          <p:nvPr>
            <p:ph type="sldNum" sz="quarter" idx="10"/>
          </p:nvPr>
        </p:nvSpPr>
        <p:spPr/>
        <p:txBody>
          <a:bodyPr/>
          <a:lstStyle/>
          <a:p>
            <a:fld id="{F4C36F41-2542-4857-952A-6359726F3F86}" type="slidenum">
              <a:rPr lang="en-US" smtClean="0"/>
              <a:t>42</a:t>
            </a:fld>
            <a:endParaRPr lang="en-US"/>
          </a:p>
        </p:txBody>
      </p:sp>
    </p:spTree>
    <p:extLst>
      <p:ext uri="{BB962C8B-B14F-4D97-AF65-F5344CB8AC3E}">
        <p14:creationId xmlns:p14="http://schemas.microsoft.com/office/powerpoint/2010/main" val="1897430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Si crees que tu o un amigo de confianza están siendo abusados, responde conforme las siguientes sugerencias. Por encima de todo, habla con tus padres o un adulto de confianza hasta que la situación o comportamiento de abuso se detenga.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 b="0" baseline="0" dirty="0" smtClean="0"/>
              <a:t>Manténgase a salvo: no debes de ir a lugar privados con esa persona. Detén toda comunicación con esa persona: filtrar las llamadas telefónicas, correos electrónicos, IM, cualquier cosa.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0" baseline="0" dirty="0" smtClean="0"/>
              <a:t>2. Recibir apoyo y ayuda-Los amigos son una manera maravillosa de conseguir apoyo para situaciones difíciles. Sin embargo, es importante que hables con un padre o un adulto de confianza  sobre esta situación. Tus padres son la primera opción, pero si sientes que no es un buen lugar para empezar, ve con un consejero escolar, maestro, catequista, sacerdote, alguien a quien consideres que puede ser capaz de ayudarte para estar a salvo. Tus padres, en circunstancias normales, tendrán que ser informados de la situación. Un adulto de confianza puede ayudarte a acercarte a tus padres, si es necesario.</a:t>
            </a:r>
            <a:endParaRPr lang="en-US" b="0" baseline="0"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43</a:t>
            </a:fld>
            <a:endParaRPr lang="en-US"/>
          </a:p>
        </p:txBody>
      </p:sp>
    </p:spTree>
    <p:extLst>
      <p:ext uri="{BB962C8B-B14F-4D97-AF65-F5344CB8AC3E}">
        <p14:creationId xmlns:p14="http://schemas.microsoft.com/office/powerpoint/2010/main" val="1897430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Si el abuso sexual ha ocurrido, debe ser reportado inmediatamente a los padres, los adultos de confianza, y autoridades. No se debe enfrentar al abusador.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Si crees que uno de tus amigos es víctima de abuso, habla y comparte tus inquietudes. No esperes a que tu amigo te diga. Pregúntale a él o ella para escuchar sus preocupaciones. Identifica las señales de advertencia del posible abuso que tú has observado. Créele a un amigo</a:t>
            </a:r>
            <a:r>
              <a:rPr lang="es-ES" baseline="0" dirty="0" smtClean="0"/>
              <a:t> o amiga</a:t>
            </a:r>
            <a:r>
              <a:rPr lang="es-ES" dirty="0" smtClean="0"/>
              <a:t> cuando te pide que escuches lo que tiene que decirte.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Busca refuerzos. Esto no es un secreto que debes guardar. Anima a tu amigo para que te acompañe, pero incluso si él o ella se niega, debes ir tú mismo. Habla con tus padres o un adulto de confianza acerca de lo que sabes. Se persistente en la búsqueda de algún adulto que pueda ayudar a detener la situación de abuso.</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44</a:t>
            </a:fld>
            <a:endParaRPr lang="en-US"/>
          </a:p>
        </p:txBody>
      </p:sp>
    </p:spTree>
    <p:extLst>
      <p:ext uri="{BB962C8B-B14F-4D97-AF65-F5344CB8AC3E}">
        <p14:creationId xmlns:p14="http://schemas.microsoft.com/office/powerpoint/2010/main" val="1897430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Ten en cuenta que los abusadores sólo buscan satisfacer sus necesidades. A pesar de que pueden parecer amable o servicial, van a utilizar diversos medios de poder y control para conseguir lo que quieren de ti. Al reconocer las señales de advertencia del abuso en tu vida o en la de un amigo</a:t>
            </a:r>
            <a:r>
              <a:rPr lang="es-ES" baseline="0" dirty="0" smtClean="0"/>
              <a:t> o amiga</a:t>
            </a:r>
            <a:r>
              <a:rPr lang="es-ES" dirty="0" smtClean="0"/>
              <a:t>, busca la ayuda de padres y adultos de confianza hasta que se detenga el abuso.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Es importante reconocer que tratar con un abusador no es fácil. A pesar de que ustedes son casi adultos, las habilidades de un abusador incluso pueden engañar a un adulto. Si un amigo o tu se encuentran en una situación en la que hay señales de abuso sexual, es necesario encontrar un adulto de confianza con quien hablar. Continúa diciendo tus preocupaciones a un adulto de confianza hasta que las circunstancias o comportamientos de la persona abusiva sean detenidos. </a:t>
            </a:r>
            <a:endParaRPr lang="en-US" baseline="0"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45</a:t>
            </a:fld>
            <a:endParaRPr lang="en-US"/>
          </a:p>
        </p:txBody>
      </p:sp>
    </p:spTree>
    <p:extLst>
      <p:ext uri="{BB962C8B-B14F-4D97-AF65-F5344CB8AC3E}">
        <p14:creationId xmlns:p14="http://schemas.microsoft.com/office/powerpoint/2010/main" val="1897430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Recuerda: Lo más importante es tener bien presente que eres un regalo de Dios que merece respeto. Las relaciones deben ser agradables y divertidas. Deben incluir una amplia variedad de amigos. Buenas amistades y relaciones familiares debe incluir las cualidades del amor Cristiano.</a:t>
            </a:r>
            <a:endParaRPr lang="en-US" baseline="0"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46</a:t>
            </a:fld>
            <a:endParaRPr lang="en-US"/>
          </a:p>
        </p:txBody>
      </p:sp>
    </p:spTree>
    <p:extLst>
      <p:ext uri="{BB962C8B-B14F-4D97-AF65-F5344CB8AC3E}">
        <p14:creationId xmlns:p14="http://schemas.microsoft.com/office/powerpoint/2010/main" val="1897430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F4C36F41-2542-4857-952A-6359726F3F86}" type="slidenum">
              <a:rPr lang="en-US" smtClean="0"/>
              <a:t>48</a:t>
            </a:fld>
            <a:endParaRPr lang="en-US"/>
          </a:p>
        </p:txBody>
      </p:sp>
    </p:spTree>
    <p:extLst>
      <p:ext uri="{BB962C8B-B14F-4D97-AF65-F5344CB8AC3E}">
        <p14:creationId xmlns:p14="http://schemas.microsoft.com/office/powerpoint/2010/main" val="60777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Fuimos creados para amar. Hay muchos tipos de amor. Esta el amor compasivo  que es para esas personas que no tiene hogar, que tienen hambre o están enfermos. Esta el amor familiar que es para los padres, hermanos, hermanas, tíos, tías. Esta el amor de confianza para los mejores amigos. Esta el amor romántico para la persona que es tu novio/a. También está el amor conyugal para la persona que es tu esposo/a. Cada tipo de amor tiene componentes físicos, no físicos y emocionales. Estos componentes sirven como límites para cada tipo de relación.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4</a:t>
            </a:fld>
            <a:endParaRPr lang="en-US"/>
          </a:p>
        </p:txBody>
      </p:sp>
    </p:spTree>
    <p:extLst>
      <p:ext uri="{BB962C8B-B14F-4D97-AF65-F5344CB8AC3E}">
        <p14:creationId xmlns:p14="http://schemas.microsoft.com/office/powerpoint/2010/main" val="134317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amor compasivo es para todas las personas. Las formas correctas de expresar este amor, incluyen:</a:t>
            </a:r>
          </a:p>
          <a:p>
            <a:endParaRPr lang="es-ES" dirty="0" smtClean="0"/>
          </a:p>
          <a:p>
            <a:r>
              <a:rPr lang="es-ES" dirty="0" smtClean="0"/>
              <a:t>Saludo de mano</a:t>
            </a:r>
          </a:p>
          <a:p>
            <a:r>
              <a:rPr lang="es-ES" dirty="0" smtClean="0"/>
              <a:t>Palabras de Aliento</a:t>
            </a:r>
          </a:p>
          <a:p>
            <a:r>
              <a:rPr lang="es-ES" dirty="0" smtClean="0"/>
              <a:t>Compartir recursos</a:t>
            </a:r>
          </a:p>
          <a:p>
            <a:r>
              <a:rPr lang="es-ES" dirty="0" smtClean="0"/>
              <a:t>Respeto </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5</a:t>
            </a:fld>
            <a:endParaRPr lang="en-US"/>
          </a:p>
        </p:txBody>
      </p:sp>
    </p:spTree>
    <p:extLst>
      <p:ext uri="{BB962C8B-B14F-4D97-AF65-F5344CB8AC3E}">
        <p14:creationId xmlns:p14="http://schemas.microsoft.com/office/powerpoint/2010/main" val="255905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amor familiar es experimentado con tu familia. Las formas correctas de expresar este amor, incluyen:</a:t>
            </a:r>
          </a:p>
          <a:p>
            <a:endParaRPr lang="es-ES" dirty="0" smtClean="0"/>
          </a:p>
          <a:p>
            <a:r>
              <a:rPr lang="es-ES" dirty="0" smtClean="0"/>
              <a:t>Abrazos</a:t>
            </a:r>
          </a:p>
          <a:p>
            <a:r>
              <a:rPr lang="es-ES" dirty="0" smtClean="0"/>
              <a:t>Besos-no románticos</a:t>
            </a:r>
          </a:p>
          <a:p>
            <a:r>
              <a:rPr lang="es-ES" dirty="0" smtClean="0"/>
              <a:t>Ayuda</a:t>
            </a:r>
          </a:p>
          <a:p>
            <a:r>
              <a:rPr lang="es-ES" dirty="0" smtClean="0"/>
              <a:t>Bondad </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7</a:t>
            </a:fld>
            <a:endParaRPr lang="en-US"/>
          </a:p>
        </p:txBody>
      </p:sp>
    </p:spTree>
    <p:extLst>
      <p:ext uri="{BB962C8B-B14F-4D97-AF65-F5344CB8AC3E}">
        <p14:creationId xmlns:p14="http://schemas.microsoft.com/office/powerpoint/2010/main" val="255905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8</a:t>
            </a:fld>
            <a:endParaRPr lang="en-US"/>
          </a:p>
        </p:txBody>
      </p:sp>
    </p:spTree>
    <p:extLst>
      <p:ext uri="{BB962C8B-B14F-4D97-AF65-F5344CB8AC3E}">
        <p14:creationId xmlns:p14="http://schemas.microsoft.com/office/powerpoint/2010/main" val="365566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amor de confianza es normalmente expresado entre amigos cercanos. Las formas correctas de expresar este amor, incluyen:</a:t>
            </a:r>
          </a:p>
          <a:p>
            <a:endParaRPr lang="es-ES" dirty="0" smtClean="0"/>
          </a:p>
          <a:p>
            <a:r>
              <a:rPr lang="es-ES" dirty="0" smtClean="0"/>
              <a:t>Abrazos</a:t>
            </a:r>
          </a:p>
          <a:p>
            <a:r>
              <a:rPr lang="es-ES" dirty="0" smtClean="0"/>
              <a:t>Compartir secretos y sentimientos</a:t>
            </a:r>
          </a:p>
          <a:p>
            <a:r>
              <a:rPr lang="es-ES" dirty="0" smtClean="0"/>
              <a:t>Afecto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9</a:t>
            </a:fld>
            <a:endParaRPr lang="en-US"/>
          </a:p>
        </p:txBody>
      </p:sp>
    </p:spTree>
    <p:extLst>
      <p:ext uri="{BB962C8B-B14F-4D97-AF65-F5344CB8AC3E}">
        <p14:creationId xmlns:p14="http://schemas.microsoft.com/office/powerpoint/2010/main" val="255905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Amor romántico es expresado con tu novia/o. Las formas correctas de expresar este amor, incluyen:</a:t>
            </a:r>
          </a:p>
          <a:p>
            <a:endParaRPr lang="es-ES" dirty="0" smtClean="0"/>
          </a:p>
          <a:p>
            <a:r>
              <a:rPr lang="es-ES" dirty="0" smtClean="0"/>
              <a:t>Abrazos</a:t>
            </a:r>
          </a:p>
          <a:p>
            <a:r>
              <a:rPr lang="es-ES" dirty="0" smtClean="0"/>
              <a:t>Darse la mano</a:t>
            </a:r>
          </a:p>
          <a:p>
            <a:r>
              <a:rPr lang="es-ES" dirty="0" smtClean="0"/>
              <a:t>Estima </a:t>
            </a:r>
          </a:p>
          <a:p>
            <a:r>
              <a:rPr lang="en-US" dirty="0" err="1" smtClean="0"/>
              <a:t>Respetarse</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11</a:t>
            </a:fld>
            <a:endParaRPr lang="en-US"/>
          </a:p>
        </p:txBody>
      </p:sp>
    </p:spTree>
    <p:extLst>
      <p:ext uri="{BB962C8B-B14F-4D97-AF65-F5344CB8AC3E}">
        <p14:creationId xmlns:p14="http://schemas.microsoft.com/office/powerpoint/2010/main" val="2559054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45F2A3B-6F26-455B-AA28-B2F7AB4E0C6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09DF33-894D-4340-9C5C-68398C76D3B7}"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2A3B-6F26-455B-AA28-B2F7AB4E0C6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09DF33-894D-4340-9C5C-68398C76D3B7}" type="datetimeFigureOut">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F2A3B-6F26-455B-AA28-B2F7AB4E0C6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09DF33-894D-4340-9C5C-68398C76D3B7}" type="datetimeFigureOut">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F2A3B-6F26-455B-AA28-B2F7AB4E0C6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9DF33-894D-4340-9C5C-68398C76D3B7}" type="datetimeFigureOut">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F2A3B-6F26-455B-AA28-B2F7AB4E0C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9DF33-894D-4340-9C5C-68398C76D3B7}"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2A3B-6F26-455B-AA28-B2F7AB4E0C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9DF33-894D-4340-9C5C-68398C76D3B7}"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2A3B-6F26-455B-AA28-B2F7AB4E0C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C09DF33-894D-4340-9C5C-68398C76D3B7}" type="datetimeFigureOut">
              <a:rPr lang="en-US" smtClean="0"/>
              <a:t>4/9/2013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45F2A3B-6F26-455B-AA28-B2F7AB4E0C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0" y="1387737"/>
            <a:ext cx="7046259" cy="1731982"/>
          </a:xfrm>
        </p:spPr>
        <p:txBody>
          <a:bodyPr/>
          <a:lstStyle/>
          <a:p>
            <a:r>
              <a:rPr lang="es-MX" dirty="0" smtClean="0"/>
              <a:t>Diócesis</a:t>
            </a:r>
            <a:r>
              <a:rPr lang="en-US" dirty="0" smtClean="0"/>
              <a:t> de San Diego</a:t>
            </a:r>
            <a:endParaRPr lang="en-US" dirty="0"/>
          </a:p>
        </p:txBody>
      </p:sp>
      <p:sp>
        <p:nvSpPr>
          <p:cNvPr id="3" name="Subtitle 2"/>
          <p:cNvSpPr>
            <a:spLocks noGrp="1"/>
          </p:cNvSpPr>
          <p:nvPr>
            <p:ph type="subTitle" idx="1"/>
          </p:nvPr>
        </p:nvSpPr>
        <p:spPr/>
        <p:txBody>
          <a:bodyPr/>
          <a:lstStyle/>
          <a:p>
            <a:r>
              <a:rPr lang="es-MX" dirty="0" smtClean="0"/>
              <a:t>Entrenamiento de  Ambiente Seguro</a:t>
            </a:r>
            <a:br>
              <a:rPr lang="es-MX" dirty="0" smtClean="0"/>
            </a:br>
            <a:r>
              <a:rPr lang="es-MX" dirty="0" smtClean="0"/>
              <a:t>Doceavo Grado</a:t>
            </a:r>
            <a:endParaRPr lang="es-MX"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792" y="4648200"/>
            <a:ext cx="1196415" cy="1428044"/>
          </a:xfrm>
          <a:prstGeom prst="rect">
            <a:avLst/>
          </a:prstGeom>
        </p:spPr>
      </p:pic>
    </p:spTree>
    <p:extLst>
      <p:ext uri="{BB962C8B-B14F-4D97-AF65-F5344CB8AC3E}">
        <p14:creationId xmlns:p14="http://schemas.microsoft.com/office/powerpoint/2010/main" val="354730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grojas\AppData\Local\Microsoft\Windows\Temporary Internet Files\Content.IE5\MXFSGG5W\MP9004309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219200"/>
            <a:ext cx="4191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2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El Amor Romántico</a:t>
            </a:r>
            <a:endParaRPr lang="es-MX" dirty="0"/>
          </a:p>
        </p:txBody>
      </p:sp>
      <p:sp>
        <p:nvSpPr>
          <p:cNvPr id="4" name="Text Placeholder 3"/>
          <p:cNvSpPr>
            <a:spLocks noGrp="1"/>
          </p:cNvSpPr>
          <p:nvPr>
            <p:ph type="body" idx="1"/>
          </p:nvPr>
        </p:nvSpPr>
        <p:spPr>
          <a:xfrm>
            <a:off x="1051560" y="2240280"/>
            <a:ext cx="7406640" cy="426720"/>
          </a:xfrm>
        </p:spPr>
        <p:txBody>
          <a:bodyPr>
            <a:normAutofit lnSpcReduction="10000"/>
          </a:bodyPr>
          <a:lstStyle/>
          <a:p>
            <a:r>
              <a:rPr lang="es-MX" b="1" dirty="0" smtClean="0"/>
              <a:t>Tipo de Amor/ Emociones/Actitudes</a:t>
            </a:r>
            <a:endParaRPr lang="es-MX" b="1" dirty="0"/>
          </a:p>
        </p:txBody>
      </p:sp>
      <p:sp>
        <p:nvSpPr>
          <p:cNvPr id="5" name="Content Placeholder 4"/>
          <p:cNvSpPr>
            <a:spLocks noGrp="1"/>
          </p:cNvSpPr>
          <p:nvPr>
            <p:ph sz="half" idx="2"/>
          </p:nvPr>
        </p:nvSpPr>
        <p:spPr>
          <a:xfrm>
            <a:off x="688488" y="2947594"/>
            <a:ext cx="7922112" cy="3681805"/>
          </a:xfrm>
        </p:spPr>
        <p:txBody>
          <a:bodyPr>
            <a:normAutofit/>
          </a:bodyPr>
          <a:lstStyle/>
          <a:p>
            <a:r>
              <a:rPr lang="es-ES" b="1" dirty="0"/>
              <a:t>Romanticismo</a:t>
            </a:r>
          </a:p>
          <a:p>
            <a:pPr lvl="1"/>
            <a:r>
              <a:rPr lang="es-ES" b="1" dirty="0" smtClean="0"/>
              <a:t>Noviazgo</a:t>
            </a:r>
          </a:p>
          <a:p>
            <a:pPr lvl="1"/>
            <a:endParaRPr lang="es-ES" b="1" dirty="0"/>
          </a:p>
          <a:p>
            <a:pPr marL="0" indent="0">
              <a:buNone/>
            </a:pPr>
            <a:r>
              <a:rPr lang="es-ES" b="1" dirty="0"/>
              <a:t>Expresiones físicas y no </a:t>
            </a:r>
            <a:r>
              <a:rPr lang="es-ES" b="1" dirty="0" smtClean="0"/>
              <a:t>físicas</a:t>
            </a:r>
            <a:endParaRPr lang="es-ES" b="1" dirty="0"/>
          </a:p>
          <a:p>
            <a:pPr lvl="1"/>
            <a:r>
              <a:rPr lang="es-ES" b="1" dirty="0" smtClean="0"/>
              <a:t>Abrazos</a:t>
            </a:r>
            <a:endParaRPr lang="es-ES" b="1" dirty="0"/>
          </a:p>
          <a:p>
            <a:pPr lvl="1"/>
            <a:r>
              <a:rPr lang="es-ES" b="1" dirty="0" smtClean="0"/>
              <a:t>Darse </a:t>
            </a:r>
            <a:r>
              <a:rPr lang="es-ES" b="1" dirty="0"/>
              <a:t>la mano</a:t>
            </a:r>
          </a:p>
          <a:p>
            <a:pPr lvl="1"/>
            <a:r>
              <a:rPr lang="es-ES" b="1" dirty="0" smtClean="0"/>
              <a:t>Estimo </a:t>
            </a:r>
            <a:r>
              <a:rPr lang="es-ES" b="1" dirty="0"/>
              <a:t>mutuo</a:t>
            </a:r>
          </a:p>
          <a:p>
            <a:pPr lvl="1"/>
            <a:r>
              <a:rPr lang="es-ES" b="1" dirty="0" smtClean="0"/>
              <a:t>Estima </a:t>
            </a:r>
            <a:endParaRPr lang="es-ES" b="1" dirty="0"/>
          </a:p>
        </p:txBody>
      </p:sp>
    </p:spTree>
    <p:extLst>
      <p:ext uri="{BB962C8B-B14F-4D97-AF65-F5344CB8AC3E}">
        <p14:creationId xmlns:p14="http://schemas.microsoft.com/office/powerpoint/2010/main" val="91919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grojas\AppData\Local\Microsoft\Windows\Temporary Internet Files\Content.IE5\MM4HGUTH\MP9004464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38200"/>
            <a:ext cx="3403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27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El Amor Conyugal</a:t>
            </a:r>
            <a:endParaRPr lang="es-MX" dirty="0"/>
          </a:p>
        </p:txBody>
      </p:sp>
      <p:sp>
        <p:nvSpPr>
          <p:cNvPr id="4" name="Text Placeholder 3"/>
          <p:cNvSpPr>
            <a:spLocks noGrp="1"/>
          </p:cNvSpPr>
          <p:nvPr>
            <p:ph type="body" idx="1"/>
          </p:nvPr>
        </p:nvSpPr>
        <p:spPr>
          <a:xfrm>
            <a:off x="1051560" y="2240280"/>
            <a:ext cx="7406640" cy="426720"/>
          </a:xfrm>
        </p:spPr>
        <p:txBody>
          <a:bodyPr>
            <a:normAutofit lnSpcReduction="10000"/>
          </a:bodyPr>
          <a:lstStyle/>
          <a:p>
            <a:r>
              <a:rPr lang="es-MX" b="1" dirty="0" smtClean="0"/>
              <a:t>Tipo de Amor/ Emociones/Actitudes</a:t>
            </a:r>
            <a:endParaRPr lang="es-MX" b="1" dirty="0"/>
          </a:p>
        </p:txBody>
      </p:sp>
      <p:sp>
        <p:nvSpPr>
          <p:cNvPr id="5" name="Content Placeholder 4"/>
          <p:cNvSpPr>
            <a:spLocks noGrp="1"/>
          </p:cNvSpPr>
          <p:nvPr>
            <p:ph sz="half" idx="2"/>
          </p:nvPr>
        </p:nvSpPr>
        <p:spPr>
          <a:xfrm>
            <a:off x="688488" y="2947594"/>
            <a:ext cx="7922112" cy="3681805"/>
          </a:xfrm>
        </p:spPr>
        <p:txBody>
          <a:bodyPr>
            <a:normAutofit lnSpcReduction="10000"/>
          </a:bodyPr>
          <a:lstStyle/>
          <a:p>
            <a:r>
              <a:rPr lang="es-ES" dirty="0"/>
              <a:t>Matrimonio</a:t>
            </a:r>
          </a:p>
          <a:p>
            <a:pPr lvl="1"/>
            <a:r>
              <a:rPr lang="es-ES" dirty="0" smtClean="0"/>
              <a:t>Esposo </a:t>
            </a:r>
            <a:r>
              <a:rPr lang="es-ES" dirty="0"/>
              <a:t>y </a:t>
            </a:r>
            <a:r>
              <a:rPr lang="es-ES" dirty="0" smtClean="0"/>
              <a:t>Esposa</a:t>
            </a:r>
          </a:p>
          <a:p>
            <a:pPr lvl="1"/>
            <a:endParaRPr lang="es-ES" dirty="0"/>
          </a:p>
          <a:p>
            <a:pPr marL="0" indent="0">
              <a:buNone/>
            </a:pPr>
            <a:r>
              <a:rPr lang="es-ES" dirty="0"/>
              <a:t>Expresiones físicas y no físicas</a:t>
            </a:r>
          </a:p>
          <a:p>
            <a:pPr lvl="1"/>
            <a:r>
              <a:rPr lang="es-ES" dirty="0" smtClean="0"/>
              <a:t>Abrazos</a:t>
            </a:r>
            <a:endParaRPr lang="es-ES" dirty="0"/>
          </a:p>
          <a:p>
            <a:pPr lvl="1"/>
            <a:r>
              <a:rPr lang="es-ES" dirty="0" smtClean="0"/>
              <a:t>Besos</a:t>
            </a:r>
            <a:endParaRPr lang="es-ES" dirty="0"/>
          </a:p>
          <a:p>
            <a:pPr lvl="1"/>
            <a:r>
              <a:rPr lang="es-ES" dirty="0" smtClean="0"/>
              <a:t>Amor </a:t>
            </a:r>
            <a:r>
              <a:rPr lang="es-ES" dirty="0"/>
              <a:t>sexual</a:t>
            </a:r>
          </a:p>
          <a:p>
            <a:pPr lvl="1"/>
            <a:r>
              <a:rPr lang="es-ES" dirty="0" smtClean="0"/>
              <a:t>Generosidad</a:t>
            </a:r>
            <a:endParaRPr lang="es-ES" dirty="0"/>
          </a:p>
          <a:p>
            <a:pPr lvl="1"/>
            <a:r>
              <a:rPr lang="es-ES" dirty="0" smtClean="0"/>
              <a:t>Alegría</a:t>
            </a:r>
            <a:endParaRPr lang="es-ES" dirty="0"/>
          </a:p>
          <a:p>
            <a:pPr lvl="1"/>
            <a:r>
              <a:rPr lang="es-ES" dirty="0" smtClean="0"/>
              <a:t>Respeto </a:t>
            </a:r>
            <a:endParaRPr lang="es-ES" dirty="0"/>
          </a:p>
        </p:txBody>
      </p:sp>
    </p:spTree>
    <p:extLst>
      <p:ext uri="{BB962C8B-B14F-4D97-AF65-F5344CB8AC3E}">
        <p14:creationId xmlns:p14="http://schemas.microsoft.com/office/powerpoint/2010/main" val="96198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grojas\AppData\Local\Microsoft\Windows\Temporary Internet Files\Content.IE5\MXFSGG5W\MP9004095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762000"/>
            <a:ext cx="36593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195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dirty="0" smtClean="0"/>
              <a:t>Algunas </a:t>
            </a:r>
            <a:r>
              <a:rPr lang="es-ES" dirty="0"/>
              <a:t>expresiones pueden parecer que solapan las distintas categorías del amor, pero son </a:t>
            </a:r>
            <a:r>
              <a:rPr lang="es-ES" dirty="0" smtClean="0"/>
              <a:t>limites o </a:t>
            </a:r>
            <a:r>
              <a:rPr lang="es-ES" dirty="0"/>
              <a:t>una forma de protección.</a:t>
            </a:r>
          </a:p>
          <a:p>
            <a:r>
              <a:rPr lang="es-ES" dirty="0" smtClean="0"/>
              <a:t>En </a:t>
            </a:r>
            <a:r>
              <a:rPr lang="es-ES" dirty="0"/>
              <a:t>cada una de las características puede haber </a:t>
            </a:r>
            <a:r>
              <a:rPr lang="es-ES" dirty="0" smtClean="0"/>
              <a:t>sentimientos </a:t>
            </a:r>
            <a:r>
              <a:rPr lang="es-ES" dirty="0"/>
              <a:t>de afecto, miedo, alegría enojo e incluso culpa, pero los límites sirven para establecer reglas.</a:t>
            </a:r>
          </a:p>
          <a:p>
            <a:r>
              <a:rPr lang="es-ES" dirty="0" smtClean="0"/>
              <a:t>Los </a:t>
            </a:r>
            <a:r>
              <a:rPr lang="es-ES" dirty="0"/>
              <a:t>límites ayudan a la comunicación adecuada o a compartir pensamientos, actitudes y sentimientos. </a:t>
            </a:r>
            <a:endParaRPr lang="en-US" dirty="0" smtClean="0"/>
          </a:p>
        </p:txBody>
      </p:sp>
      <p:sp>
        <p:nvSpPr>
          <p:cNvPr id="3" name="Title 2"/>
          <p:cNvSpPr>
            <a:spLocks noGrp="1"/>
          </p:cNvSpPr>
          <p:nvPr>
            <p:ph type="title"/>
          </p:nvPr>
        </p:nvSpPr>
        <p:spPr/>
        <p:txBody>
          <a:bodyPr/>
          <a:lstStyle/>
          <a:p>
            <a:r>
              <a:rPr lang="es-MX" dirty="0" smtClean="0"/>
              <a:t>Amor y Relaciones</a:t>
            </a:r>
            <a:endParaRPr lang="es-MX" dirty="0"/>
          </a:p>
        </p:txBody>
      </p:sp>
    </p:spTree>
    <p:extLst>
      <p:ext uri="{BB962C8B-B14F-4D97-AF65-F5344CB8AC3E}">
        <p14:creationId xmlns:p14="http://schemas.microsoft.com/office/powerpoint/2010/main" val="1118096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grojas\AppData\Local\Microsoft\Windows\Temporary Internet Files\Content.IE5\MXFSGG5W\MP9004308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914400"/>
            <a:ext cx="3830612" cy="522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195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48347"/>
            <a:ext cx="8534400" cy="4381053"/>
          </a:xfrm>
        </p:spPr>
        <p:txBody>
          <a:bodyPr>
            <a:normAutofit lnSpcReduction="10000"/>
          </a:bodyPr>
          <a:lstStyle/>
          <a:p>
            <a:r>
              <a:rPr lang="es-ES" dirty="0" smtClean="0"/>
              <a:t>El Libro del </a:t>
            </a:r>
            <a:r>
              <a:rPr lang="es-ES" dirty="0"/>
              <a:t>Génesis nos ensena que Dios quiso que el amor sexual fuera entre un hombre casado y una mujer casada con un propósito claro.</a:t>
            </a:r>
          </a:p>
          <a:p>
            <a:r>
              <a:rPr lang="es-ES" dirty="0" smtClean="0"/>
              <a:t>El </a:t>
            </a:r>
            <a:r>
              <a:rPr lang="es-ES" dirty="0"/>
              <a:t>amor sexual es una imagen del amor absoluto e indefectible con que Dios ama a los seres humanos. </a:t>
            </a:r>
          </a:p>
          <a:p>
            <a:r>
              <a:rPr lang="es-ES" dirty="0" smtClean="0"/>
              <a:t>Dios </a:t>
            </a:r>
            <a:r>
              <a:rPr lang="es-ES" dirty="0"/>
              <a:t>desea apasionadamente que la gente viva en relación con él. </a:t>
            </a:r>
          </a:p>
          <a:p>
            <a:r>
              <a:rPr lang="es-ES" dirty="0" smtClean="0"/>
              <a:t>El </a:t>
            </a:r>
            <a:r>
              <a:rPr lang="es-ES" dirty="0"/>
              <a:t>amor de Dios es libre, total, fiel y fecundo.</a:t>
            </a:r>
          </a:p>
          <a:p>
            <a:r>
              <a:rPr lang="es-ES" dirty="0" smtClean="0"/>
              <a:t>El </a:t>
            </a:r>
            <a:r>
              <a:rPr lang="es-ES" dirty="0"/>
              <a:t>lugar adecuado para el amor sexual se encuentra sólo dentro del </a:t>
            </a:r>
            <a:r>
              <a:rPr lang="es-ES" dirty="0" smtClean="0"/>
              <a:t>matrimonio</a:t>
            </a:r>
            <a:r>
              <a:rPr lang="es-ES" dirty="0"/>
              <a:t> </a:t>
            </a:r>
            <a:r>
              <a:rPr lang="es-ES" dirty="0" smtClean="0"/>
              <a:t>entre un </a:t>
            </a:r>
            <a:r>
              <a:rPr lang="es-ES" dirty="0"/>
              <a:t>hombre y una mujer. </a:t>
            </a:r>
            <a:r>
              <a:rPr lang="es-ES" dirty="0" smtClean="0"/>
              <a:t>Se </a:t>
            </a:r>
            <a:r>
              <a:rPr lang="es-ES" dirty="0"/>
              <a:t>da completamente uno al otro, genera unión y da nueva vida.</a:t>
            </a:r>
          </a:p>
        </p:txBody>
      </p:sp>
      <p:sp>
        <p:nvSpPr>
          <p:cNvPr id="3" name="Title 2"/>
          <p:cNvSpPr>
            <a:spLocks noGrp="1"/>
          </p:cNvSpPr>
          <p:nvPr>
            <p:ph type="title"/>
          </p:nvPr>
        </p:nvSpPr>
        <p:spPr/>
        <p:txBody>
          <a:bodyPr/>
          <a:lstStyle/>
          <a:p>
            <a:r>
              <a:rPr lang="en-US" dirty="0"/>
              <a:t>El Amor Sexual</a:t>
            </a:r>
          </a:p>
        </p:txBody>
      </p:sp>
    </p:spTree>
    <p:extLst>
      <p:ext uri="{BB962C8B-B14F-4D97-AF65-F5344CB8AC3E}">
        <p14:creationId xmlns:p14="http://schemas.microsoft.com/office/powerpoint/2010/main" val="1059455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rojas\AppData\Local\Microsoft\Windows\Temporary Internet Files\Content.IE5\MXFSGG5W\MP9004006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831578"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64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Amor y Relaciones</a:t>
            </a:r>
            <a:endParaRPr lang="es-MX" dirty="0"/>
          </a:p>
        </p:txBody>
      </p:sp>
      <p:sp>
        <p:nvSpPr>
          <p:cNvPr id="5" name="Content Placeholder 4"/>
          <p:cNvSpPr>
            <a:spLocks noGrp="1"/>
          </p:cNvSpPr>
          <p:nvPr>
            <p:ph sz="half" idx="2"/>
          </p:nvPr>
        </p:nvSpPr>
        <p:spPr>
          <a:xfrm>
            <a:off x="688488" y="2286000"/>
            <a:ext cx="7617312" cy="3834563"/>
          </a:xfrm>
        </p:spPr>
        <p:txBody>
          <a:bodyPr>
            <a:normAutofit/>
          </a:bodyPr>
          <a:lstStyle/>
          <a:p>
            <a:r>
              <a:rPr lang="es-ES" dirty="0" smtClean="0"/>
              <a:t>Basándonos </a:t>
            </a:r>
            <a:r>
              <a:rPr lang="es-ES" dirty="0"/>
              <a:t>en el propósito del amor sexual…</a:t>
            </a:r>
          </a:p>
          <a:p>
            <a:pPr lvl="1"/>
            <a:r>
              <a:rPr lang="es-ES" dirty="0" smtClean="0"/>
              <a:t>el </a:t>
            </a:r>
            <a:r>
              <a:rPr lang="es-ES" dirty="0"/>
              <a:t>contacto sexual fuera del matrimonio carece de la entrega total de un hombre y una mujer entre sí. </a:t>
            </a:r>
          </a:p>
          <a:p>
            <a:r>
              <a:rPr lang="es-ES" dirty="0" smtClean="0"/>
              <a:t>Sin </a:t>
            </a:r>
            <a:r>
              <a:rPr lang="es-ES" dirty="0"/>
              <a:t>un compromiso permanente…</a:t>
            </a:r>
          </a:p>
          <a:p>
            <a:pPr lvl="1"/>
            <a:r>
              <a:rPr lang="es-ES" dirty="0" smtClean="0"/>
              <a:t>hay </a:t>
            </a:r>
            <a:r>
              <a:rPr lang="es-ES" dirty="0"/>
              <a:t>falta de libertad para amar al otro por completo o de serle fiel a tu pareja. </a:t>
            </a:r>
          </a:p>
          <a:p>
            <a:r>
              <a:rPr lang="es-ES" dirty="0" smtClean="0"/>
              <a:t>Carece </a:t>
            </a:r>
            <a:r>
              <a:rPr lang="es-ES" dirty="0"/>
              <a:t>de…</a:t>
            </a:r>
          </a:p>
          <a:p>
            <a:pPr lvl="1"/>
            <a:r>
              <a:rPr lang="es-ES" dirty="0" smtClean="0"/>
              <a:t>generosidad </a:t>
            </a:r>
            <a:r>
              <a:rPr lang="es-ES" dirty="0"/>
              <a:t>y sacrifico necesario para asumir la responsabilidad de atender y cuidar de los hijos. </a:t>
            </a:r>
          </a:p>
        </p:txBody>
      </p:sp>
    </p:spTree>
    <p:extLst>
      <p:ext uri="{BB962C8B-B14F-4D97-AF65-F5344CB8AC3E}">
        <p14:creationId xmlns:p14="http://schemas.microsoft.com/office/powerpoint/2010/main" val="386829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dirty="0" smtClean="0"/>
              <a:t>1 </a:t>
            </a:r>
            <a:r>
              <a:rPr lang="es-ES" dirty="0"/>
              <a:t>Corintios 13 nos ensena a identificar relaciones sanas y de amor. </a:t>
            </a:r>
          </a:p>
          <a:p>
            <a:r>
              <a:rPr lang="es-ES" dirty="0" smtClean="0"/>
              <a:t>El </a:t>
            </a:r>
            <a:r>
              <a:rPr lang="es-ES" dirty="0"/>
              <a:t>amor es:</a:t>
            </a:r>
          </a:p>
          <a:p>
            <a:pPr lvl="1"/>
            <a:r>
              <a:rPr lang="es-ES" dirty="0" smtClean="0"/>
              <a:t>Paciente</a:t>
            </a:r>
            <a:endParaRPr lang="es-ES" dirty="0"/>
          </a:p>
          <a:p>
            <a:pPr lvl="1"/>
            <a:r>
              <a:rPr lang="es-ES" dirty="0" smtClean="0"/>
              <a:t>Bondadoso</a:t>
            </a:r>
            <a:endParaRPr lang="es-ES" dirty="0"/>
          </a:p>
          <a:p>
            <a:pPr lvl="1"/>
            <a:r>
              <a:rPr lang="es-ES" dirty="0" smtClean="0"/>
              <a:t>No </a:t>
            </a:r>
            <a:r>
              <a:rPr lang="es-ES" dirty="0"/>
              <a:t>es envidioso, ni jactancioso, ni orgulloso</a:t>
            </a:r>
          </a:p>
          <a:p>
            <a:pPr lvl="1"/>
            <a:r>
              <a:rPr lang="es-ES" dirty="0" smtClean="0"/>
              <a:t>No </a:t>
            </a:r>
            <a:r>
              <a:rPr lang="es-ES" dirty="0"/>
              <a:t>se comporta con rudeza, no es egoísta, no se enoja fácilmente, no guarda rencor.</a:t>
            </a:r>
          </a:p>
        </p:txBody>
      </p:sp>
      <p:sp>
        <p:nvSpPr>
          <p:cNvPr id="3" name="Title 2"/>
          <p:cNvSpPr>
            <a:spLocks noGrp="1"/>
          </p:cNvSpPr>
          <p:nvPr>
            <p:ph type="title"/>
          </p:nvPr>
        </p:nvSpPr>
        <p:spPr/>
        <p:txBody>
          <a:bodyPr/>
          <a:lstStyle/>
          <a:p>
            <a:r>
              <a:rPr lang="en-US" dirty="0"/>
              <a:t>Amor Cristiano </a:t>
            </a:r>
          </a:p>
        </p:txBody>
      </p:sp>
    </p:spTree>
    <p:extLst>
      <p:ext uri="{BB962C8B-B14F-4D97-AF65-F5344CB8AC3E}">
        <p14:creationId xmlns:p14="http://schemas.microsoft.com/office/powerpoint/2010/main" val="364376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457200"/>
            <a:ext cx="7756263" cy="1143000"/>
          </a:xfrm>
        </p:spPr>
        <p:txBody>
          <a:bodyPr/>
          <a:lstStyle/>
          <a:p>
            <a:r>
              <a:rPr lang="es-ES" sz="5200" dirty="0"/>
              <a:t>¿Que hace que una relación sea sana?</a:t>
            </a:r>
            <a:endParaRPr lang="en-US" sz="5200" dirty="0"/>
          </a:p>
        </p:txBody>
      </p:sp>
      <p:sp>
        <p:nvSpPr>
          <p:cNvPr id="4" name="Content Placeholder 3"/>
          <p:cNvSpPr>
            <a:spLocks noGrp="1"/>
          </p:cNvSpPr>
          <p:nvPr>
            <p:ph sz="half" idx="2"/>
          </p:nvPr>
        </p:nvSpPr>
        <p:spPr>
          <a:xfrm>
            <a:off x="688488" y="2438400"/>
            <a:ext cx="7693512" cy="3682163"/>
          </a:xfrm>
        </p:spPr>
        <p:txBody>
          <a:bodyPr>
            <a:normAutofit lnSpcReduction="10000"/>
          </a:bodyPr>
          <a:lstStyle/>
          <a:p>
            <a:r>
              <a:rPr lang="es-ES" dirty="0" smtClean="0"/>
              <a:t>El </a:t>
            </a:r>
            <a:r>
              <a:rPr lang="es-ES" dirty="0"/>
              <a:t>respeto </a:t>
            </a:r>
            <a:r>
              <a:rPr lang="es-ES" dirty="0" smtClean="0"/>
              <a:t>mutuo</a:t>
            </a:r>
          </a:p>
          <a:p>
            <a:endParaRPr lang="es-ES" dirty="0"/>
          </a:p>
          <a:p>
            <a:r>
              <a:rPr lang="es-ES" dirty="0" smtClean="0"/>
              <a:t>La confianza</a:t>
            </a:r>
          </a:p>
          <a:p>
            <a:endParaRPr lang="es-ES" dirty="0"/>
          </a:p>
          <a:p>
            <a:r>
              <a:rPr lang="es-ES" dirty="0" smtClean="0"/>
              <a:t>La honestidad</a:t>
            </a:r>
          </a:p>
          <a:p>
            <a:endParaRPr lang="es-ES" dirty="0"/>
          </a:p>
          <a:p>
            <a:r>
              <a:rPr lang="es-ES" dirty="0" smtClean="0"/>
              <a:t>El apoyo</a:t>
            </a:r>
          </a:p>
          <a:p>
            <a:endParaRPr lang="es-ES" dirty="0"/>
          </a:p>
          <a:p>
            <a:r>
              <a:rPr lang="es-ES" dirty="0" smtClean="0"/>
              <a:t>La buena </a:t>
            </a:r>
            <a:r>
              <a:rPr lang="es-ES" dirty="0"/>
              <a:t>comunicación</a:t>
            </a:r>
          </a:p>
        </p:txBody>
      </p:sp>
    </p:spTree>
    <p:extLst>
      <p:ext uri="{BB962C8B-B14F-4D97-AF65-F5344CB8AC3E}">
        <p14:creationId xmlns:p14="http://schemas.microsoft.com/office/powerpoint/2010/main" val="1451911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s-ES" b="1" dirty="0" smtClean="0"/>
          </a:p>
          <a:p>
            <a:r>
              <a:rPr lang="es-ES" b="1" dirty="0" smtClean="0"/>
              <a:t>Respeto </a:t>
            </a:r>
            <a:r>
              <a:rPr lang="es-ES" b="1" dirty="0"/>
              <a:t>mutuo:</a:t>
            </a:r>
          </a:p>
          <a:p>
            <a:pPr lvl="1"/>
            <a:r>
              <a:rPr lang="es-ES" dirty="0" smtClean="0"/>
              <a:t>Valora </a:t>
            </a:r>
            <a:r>
              <a:rPr lang="es-ES" dirty="0"/>
              <a:t>a la otra persona </a:t>
            </a:r>
            <a:r>
              <a:rPr lang="es-ES" dirty="0" smtClean="0"/>
              <a:t>y </a:t>
            </a:r>
            <a:r>
              <a:rPr lang="es-ES" dirty="0"/>
              <a:t>disfruta de las diferencias que </a:t>
            </a:r>
            <a:r>
              <a:rPr lang="es-ES" dirty="0" smtClean="0"/>
              <a:t>existen entre ellos. </a:t>
            </a:r>
            <a:endParaRPr lang="es-ES" dirty="0"/>
          </a:p>
          <a:p>
            <a:pPr lvl="1"/>
            <a:r>
              <a:rPr lang="es-ES" dirty="0" smtClean="0"/>
              <a:t>Respeta </a:t>
            </a:r>
            <a:r>
              <a:rPr lang="es-ES" dirty="0"/>
              <a:t>los amigos, las  actividades y los puntos de vista de cada uno. </a:t>
            </a:r>
          </a:p>
          <a:p>
            <a:pPr lvl="1"/>
            <a:r>
              <a:rPr lang="es-ES" dirty="0" smtClean="0"/>
              <a:t>Una </a:t>
            </a:r>
            <a:r>
              <a:rPr lang="es-ES" dirty="0"/>
              <a:t>persona no trata de dominar o controlar al otro. </a:t>
            </a:r>
          </a:p>
          <a:p>
            <a:pPr lvl="1"/>
            <a:r>
              <a:rPr lang="es-ES" dirty="0" smtClean="0"/>
              <a:t>1 </a:t>
            </a:r>
            <a:r>
              <a:rPr lang="es-ES" dirty="0"/>
              <a:t>Corintios dice, el Amor es paciente y bondadoso</a:t>
            </a:r>
            <a:r>
              <a:rPr lang="es-ES" b="1" dirty="0"/>
              <a:t>.</a:t>
            </a:r>
          </a:p>
        </p:txBody>
      </p:sp>
      <p:sp>
        <p:nvSpPr>
          <p:cNvPr id="7" name="Title 6"/>
          <p:cNvSpPr>
            <a:spLocks noGrp="1"/>
          </p:cNvSpPr>
          <p:nvPr>
            <p:ph type="title"/>
          </p:nvPr>
        </p:nvSpPr>
        <p:spPr/>
        <p:txBody>
          <a:bodyPr/>
          <a:lstStyle/>
          <a:p>
            <a:r>
              <a:rPr lang="es-MX" sz="5200" dirty="0" smtClean="0"/>
              <a:t>Respeto mutuo</a:t>
            </a:r>
            <a:endParaRPr lang="es-MX" sz="5200" dirty="0"/>
          </a:p>
        </p:txBody>
      </p:sp>
    </p:spTree>
    <p:extLst>
      <p:ext uri="{BB962C8B-B14F-4D97-AF65-F5344CB8AC3E}">
        <p14:creationId xmlns:p14="http://schemas.microsoft.com/office/powerpoint/2010/main" val="1733018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grojas\AppData\Local\Microsoft\Windows\Temporary Internet Files\Content.IE5\MM4HGUTH\MC90036051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466461"/>
            <a:ext cx="569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67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s-ES" b="1" dirty="0" smtClean="0"/>
              <a:t>Confianza</a:t>
            </a:r>
            <a:endParaRPr lang="es-ES" b="1" dirty="0"/>
          </a:p>
          <a:p>
            <a:pPr lvl="1"/>
            <a:r>
              <a:rPr lang="es-ES" dirty="0" smtClean="0"/>
              <a:t>Debe </a:t>
            </a:r>
            <a:r>
              <a:rPr lang="es-ES" dirty="0"/>
              <a:t>de haber confianza dentro de la relación, si la confianza esta ausente, no se puede tener una relación sana.  </a:t>
            </a:r>
          </a:p>
          <a:p>
            <a:pPr lvl="1"/>
            <a:r>
              <a:rPr lang="es-ES" dirty="0" smtClean="0"/>
              <a:t>La </a:t>
            </a:r>
            <a:r>
              <a:rPr lang="es-ES" dirty="0"/>
              <a:t>manipulación puede dañar la confianza dentro de la relación.</a:t>
            </a:r>
          </a:p>
          <a:p>
            <a:pPr lvl="1"/>
            <a:r>
              <a:rPr lang="es-ES" dirty="0" smtClean="0"/>
              <a:t>Los </a:t>
            </a:r>
            <a:r>
              <a:rPr lang="es-ES" dirty="0"/>
              <a:t>celos, una forma de desconfianza, no forma parte de las relaciones sanas.</a:t>
            </a:r>
          </a:p>
          <a:p>
            <a:pPr lvl="1"/>
            <a:r>
              <a:rPr lang="es-ES" dirty="0" smtClean="0"/>
              <a:t>1 </a:t>
            </a:r>
            <a:r>
              <a:rPr lang="es-ES" dirty="0"/>
              <a:t>Corintios dice, el amor no es envidioso, ni jactancioso, ni orgulloso.</a:t>
            </a:r>
          </a:p>
          <a:p>
            <a:endParaRPr lang="en-US" b="1" dirty="0" smtClean="0"/>
          </a:p>
        </p:txBody>
      </p:sp>
      <p:sp>
        <p:nvSpPr>
          <p:cNvPr id="7" name="Title 6"/>
          <p:cNvSpPr>
            <a:spLocks noGrp="1"/>
          </p:cNvSpPr>
          <p:nvPr>
            <p:ph type="title"/>
          </p:nvPr>
        </p:nvSpPr>
        <p:spPr/>
        <p:txBody>
          <a:bodyPr/>
          <a:lstStyle/>
          <a:p>
            <a:r>
              <a:rPr lang="es-MX" sz="5200" dirty="0" smtClean="0"/>
              <a:t>Confianza</a:t>
            </a:r>
            <a:endParaRPr lang="es-MX" sz="5200" dirty="0"/>
          </a:p>
        </p:txBody>
      </p:sp>
    </p:spTree>
    <p:extLst>
      <p:ext uri="{BB962C8B-B14F-4D97-AF65-F5344CB8AC3E}">
        <p14:creationId xmlns:p14="http://schemas.microsoft.com/office/powerpoint/2010/main" val="3924468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grojas\AppData\Local\Microsoft\Windows\Temporary Internet Files\Content.IE5\MXFSGG5W\MC9003325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828800"/>
            <a:ext cx="7086156"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212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s-ES" b="1" dirty="0" smtClean="0"/>
          </a:p>
          <a:p>
            <a:r>
              <a:rPr lang="es-ES" b="1" dirty="0" smtClean="0"/>
              <a:t>Honestidad</a:t>
            </a:r>
            <a:endParaRPr lang="es-ES" b="1" dirty="0"/>
          </a:p>
          <a:p>
            <a:pPr lvl="1"/>
            <a:r>
              <a:rPr lang="es-ES" dirty="0" smtClean="0"/>
              <a:t>Es </a:t>
            </a:r>
            <a:r>
              <a:rPr lang="es-ES" dirty="0"/>
              <a:t>difícil confiar en alguien cuando la honestidad no está presente. </a:t>
            </a:r>
          </a:p>
          <a:p>
            <a:pPr lvl="1"/>
            <a:r>
              <a:rPr lang="es-ES" dirty="0" smtClean="0"/>
              <a:t>Sentirte </a:t>
            </a:r>
            <a:r>
              <a:rPr lang="es-ES" dirty="0"/>
              <a:t>libre y poder ser tú mismo y decir lo que se piensa.</a:t>
            </a:r>
          </a:p>
          <a:p>
            <a:pPr lvl="1"/>
            <a:r>
              <a:rPr lang="es-ES" dirty="0" smtClean="0"/>
              <a:t>Confórmate </a:t>
            </a:r>
            <a:r>
              <a:rPr lang="es-ES" dirty="0"/>
              <a:t>con complacer los deseos de la otra persona es ser deshonesto con uno mismo. </a:t>
            </a:r>
          </a:p>
          <a:p>
            <a:pPr lvl="1"/>
            <a:r>
              <a:rPr lang="es-ES" dirty="0" smtClean="0"/>
              <a:t>1 </a:t>
            </a:r>
            <a:r>
              <a:rPr lang="es-ES" dirty="0"/>
              <a:t>Corintios dice, el amor no es </a:t>
            </a:r>
            <a:r>
              <a:rPr lang="es-ES" dirty="0" smtClean="0"/>
              <a:t> egoísta.</a:t>
            </a:r>
            <a:endParaRPr lang="es-ES" dirty="0"/>
          </a:p>
          <a:p>
            <a:endParaRPr lang="en-US" b="1" dirty="0" smtClean="0"/>
          </a:p>
        </p:txBody>
      </p:sp>
      <p:sp>
        <p:nvSpPr>
          <p:cNvPr id="7" name="Title 6"/>
          <p:cNvSpPr>
            <a:spLocks noGrp="1"/>
          </p:cNvSpPr>
          <p:nvPr>
            <p:ph type="title"/>
          </p:nvPr>
        </p:nvSpPr>
        <p:spPr/>
        <p:txBody>
          <a:bodyPr/>
          <a:lstStyle/>
          <a:p>
            <a:r>
              <a:rPr lang="es-MX" sz="5200" dirty="0" smtClean="0"/>
              <a:t>Honestidad</a:t>
            </a:r>
            <a:endParaRPr lang="es-MX" sz="5200" dirty="0"/>
          </a:p>
        </p:txBody>
      </p:sp>
    </p:spTree>
    <p:extLst>
      <p:ext uri="{BB962C8B-B14F-4D97-AF65-F5344CB8AC3E}">
        <p14:creationId xmlns:p14="http://schemas.microsoft.com/office/powerpoint/2010/main" val="3432523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s-ES" b="1" dirty="0" smtClean="0"/>
          </a:p>
          <a:p>
            <a:r>
              <a:rPr lang="es-ES" b="1" dirty="0" smtClean="0"/>
              <a:t>Apoyo</a:t>
            </a:r>
            <a:endParaRPr lang="es-ES" b="1" dirty="0"/>
          </a:p>
          <a:p>
            <a:pPr lvl="1"/>
            <a:r>
              <a:rPr lang="es-ES" dirty="0" smtClean="0"/>
              <a:t>En </a:t>
            </a:r>
            <a:r>
              <a:rPr lang="es-ES" dirty="0"/>
              <a:t>una relación saludable, los dos están llamados a ayudarse </a:t>
            </a:r>
            <a:r>
              <a:rPr lang="es-ES" dirty="0" smtClean="0"/>
              <a:t>en </a:t>
            </a:r>
            <a:r>
              <a:rPr lang="es-ES" dirty="0"/>
              <a:t>las bunas y en las malas. </a:t>
            </a:r>
          </a:p>
          <a:p>
            <a:pPr lvl="1"/>
            <a:r>
              <a:rPr lang="es-ES" dirty="0" smtClean="0"/>
              <a:t>Escuchar, ofrecer  </a:t>
            </a:r>
            <a:r>
              <a:rPr lang="es-ES" dirty="0"/>
              <a:t>palabras de aliento y demostrar preocupación por el otro son elementos de apoyo. </a:t>
            </a:r>
          </a:p>
          <a:p>
            <a:pPr lvl="1"/>
            <a:r>
              <a:rPr lang="es-ES" dirty="0" smtClean="0"/>
              <a:t>No </a:t>
            </a:r>
            <a:r>
              <a:rPr lang="es-ES" dirty="0"/>
              <a:t>confundas esto con estar de acuerdo a que él o ella se estén haciendo daño. </a:t>
            </a:r>
          </a:p>
          <a:p>
            <a:pPr lvl="1"/>
            <a:r>
              <a:rPr lang="es-ES" dirty="0" smtClean="0"/>
              <a:t>1 </a:t>
            </a:r>
            <a:r>
              <a:rPr lang="es-ES" dirty="0"/>
              <a:t>Corintios dice, el amor no es </a:t>
            </a:r>
            <a:r>
              <a:rPr lang="es-ES" dirty="0" smtClean="0"/>
              <a:t>egoísta.</a:t>
            </a:r>
            <a:endParaRPr lang="es-ES" dirty="0"/>
          </a:p>
          <a:p>
            <a:endParaRPr lang="en-US" b="1" dirty="0" smtClean="0"/>
          </a:p>
        </p:txBody>
      </p:sp>
      <p:sp>
        <p:nvSpPr>
          <p:cNvPr id="7" name="Title 6"/>
          <p:cNvSpPr>
            <a:spLocks noGrp="1"/>
          </p:cNvSpPr>
          <p:nvPr>
            <p:ph type="title"/>
          </p:nvPr>
        </p:nvSpPr>
        <p:spPr/>
        <p:txBody>
          <a:bodyPr/>
          <a:lstStyle/>
          <a:p>
            <a:r>
              <a:rPr lang="es-MX" sz="5200" dirty="0" smtClean="0"/>
              <a:t>Apoyo</a:t>
            </a:r>
            <a:endParaRPr lang="es-MX" sz="5200" dirty="0"/>
          </a:p>
        </p:txBody>
      </p:sp>
    </p:spTree>
    <p:extLst>
      <p:ext uri="{BB962C8B-B14F-4D97-AF65-F5344CB8AC3E}">
        <p14:creationId xmlns:p14="http://schemas.microsoft.com/office/powerpoint/2010/main" val="3788045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C:\Users\grojas\AppData\Local\Microsoft\Windows\Temporary Internet Files\Content.IE5\MM4HGUTH\MP90044647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66294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40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s-ES" b="1" dirty="0" smtClean="0"/>
              <a:t>Buena </a:t>
            </a:r>
            <a:r>
              <a:rPr lang="es-ES" b="1" dirty="0"/>
              <a:t>Comunicación</a:t>
            </a:r>
          </a:p>
          <a:p>
            <a:pPr lvl="1"/>
            <a:r>
              <a:rPr lang="es-ES" dirty="0" smtClean="0"/>
              <a:t>Pregunta </a:t>
            </a:r>
            <a:r>
              <a:rPr lang="es-ES" dirty="0"/>
              <a:t>si no sabes que es lo que la otra persona quiere decir. </a:t>
            </a:r>
          </a:p>
          <a:p>
            <a:pPr lvl="1"/>
            <a:r>
              <a:rPr lang="es-ES" dirty="0" smtClean="0"/>
              <a:t>Habla </a:t>
            </a:r>
            <a:r>
              <a:rPr lang="es-ES" dirty="0"/>
              <a:t>con honestidad y abiertamente para que desde un principio no haya malentendidos.</a:t>
            </a:r>
          </a:p>
          <a:p>
            <a:pPr lvl="1"/>
            <a:r>
              <a:rPr lang="es-ES" dirty="0" smtClean="0"/>
              <a:t>Nunca </a:t>
            </a:r>
            <a:r>
              <a:rPr lang="es-ES" dirty="0"/>
              <a:t>reprimas los sentimientos. </a:t>
            </a:r>
          </a:p>
          <a:p>
            <a:pPr lvl="1"/>
            <a:r>
              <a:rPr lang="es-ES" dirty="0" smtClean="0"/>
              <a:t>1 </a:t>
            </a:r>
            <a:r>
              <a:rPr lang="es-ES" dirty="0"/>
              <a:t>Corintios dice, </a:t>
            </a:r>
            <a:r>
              <a:rPr lang="es-ES" dirty="0" smtClean="0"/>
              <a:t>el amor no hace nada </a:t>
            </a:r>
            <a:r>
              <a:rPr lang="es-ES" dirty="0"/>
              <a:t>indebido, no busca lo suyo, no se irrita, no guarda rencor;  no se goza de la injusticia, más se goza de la verdad.</a:t>
            </a:r>
          </a:p>
          <a:p>
            <a:endParaRPr lang="en-US" b="1" dirty="0" smtClean="0"/>
          </a:p>
        </p:txBody>
      </p:sp>
      <p:sp>
        <p:nvSpPr>
          <p:cNvPr id="7" name="Title 6"/>
          <p:cNvSpPr>
            <a:spLocks noGrp="1"/>
          </p:cNvSpPr>
          <p:nvPr>
            <p:ph type="title"/>
          </p:nvPr>
        </p:nvSpPr>
        <p:spPr/>
        <p:txBody>
          <a:bodyPr/>
          <a:lstStyle/>
          <a:p>
            <a:r>
              <a:rPr lang="es-MX" sz="5200" dirty="0" smtClean="0"/>
              <a:t>Buena Comunicación</a:t>
            </a:r>
            <a:endParaRPr lang="es-MX" sz="5200" dirty="0"/>
          </a:p>
        </p:txBody>
      </p:sp>
    </p:spTree>
    <p:extLst>
      <p:ext uri="{BB962C8B-B14F-4D97-AF65-F5344CB8AC3E}">
        <p14:creationId xmlns:p14="http://schemas.microsoft.com/office/powerpoint/2010/main" val="2156651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grojas\AppData\Local\Microsoft\Windows\Temporary Internet Files\Content.IE5\MXFSGG5W\MP9003992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85800"/>
            <a:ext cx="533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01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dirty="0" smtClean="0"/>
              <a:t>Cada </a:t>
            </a:r>
            <a:r>
              <a:rPr lang="es-ES" dirty="0"/>
              <a:t>ser humano es creado a la imagen y semejanza de Dios.</a:t>
            </a:r>
          </a:p>
          <a:p>
            <a:r>
              <a:rPr lang="es-ES" dirty="0" smtClean="0"/>
              <a:t>Le </a:t>
            </a:r>
            <a:r>
              <a:rPr lang="es-ES" dirty="0"/>
              <a:t>debemos a cada persona el respeto manifestado por las características del amor cristiano en </a:t>
            </a:r>
            <a:r>
              <a:rPr lang="es-ES" dirty="0" smtClean="0"/>
              <a:t>1 </a:t>
            </a:r>
            <a:r>
              <a:rPr lang="es-ES" dirty="0"/>
              <a:t>Corintios 13. </a:t>
            </a:r>
          </a:p>
          <a:p>
            <a:r>
              <a:rPr lang="es-ES" dirty="0" smtClean="0"/>
              <a:t>Sin </a:t>
            </a:r>
            <a:r>
              <a:rPr lang="es-ES" dirty="0"/>
              <a:t>este amor, la escritura nos dice que somos como un “címbalo que retine” que hace mucho ruido, pero tiene poca sustancia. </a:t>
            </a:r>
          </a:p>
        </p:txBody>
      </p:sp>
      <p:sp>
        <p:nvSpPr>
          <p:cNvPr id="3" name="Title 2"/>
          <p:cNvSpPr>
            <a:spLocks noGrp="1"/>
          </p:cNvSpPr>
          <p:nvPr>
            <p:ph type="title"/>
          </p:nvPr>
        </p:nvSpPr>
        <p:spPr/>
        <p:txBody>
          <a:bodyPr/>
          <a:lstStyle/>
          <a:p>
            <a:r>
              <a:rPr lang="en-US" dirty="0"/>
              <a:t>Amor Cristiano </a:t>
            </a:r>
          </a:p>
        </p:txBody>
      </p:sp>
      <p:pic>
        <p:nvPicPr>
          <p:cNvPr id="1026" name="Picture 2" descr="C:\Users\grojas\AppData\Local\Microsoft\Windows\Temporary Internet Files\Content.IE5\MM4HGUTH\MP9003827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350" y="5203371"/>
            <a:ext cx="1524000" cy="108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314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ES" dirty="0" smtClean="0"/>
          </a:p>
          <a:p>
            <a:r>
              <a:rPr lang="es-ES" dirty="0" smtClean="0"/>
              <a:t>Las </a:t>
            </a:r>
            <a:r>
              <a:rPr lang="es-ES" dirty="0"/>
              <a:t>relaciones sanas se deben de  disfrutar. </a:t>
            </a:r>
          </a:p>
          <a:p>
            <a:r>
              <a:rPr lang="es-ES" dirty="0" smtClean="0"/>
              <a:t>Intenta </a:t>
            </a:r>
            <a:r>
              <a:rPr lang="es-ES" dirty="0"/>
              <a:t>incluir a muchos amigos. </a:t>
            </a:r>
          </a:p>
          <a:p>
            <a:r>
              <a:rPr lang="es-ES" dirty="0" smtClean="0"/>
              <a:t>Estas </a:t>
            </a:r>
            <a:r>
              <a:rPr lang="es-ES" dirty="0"/>
              <a:t>relaciones deben de hacerte </a:t>
            </a:r>
            <a:r>
              <a:rPr lang="es-ES" dirty="0" smtClean="0"/>
              <a:t>sentir bien de ti mismo</a:t>
            </a:r>
            <a:r>
              <a:rPr lang="es-ES" dirty="0"/>
              <a:t>. </a:t>
            </a:r>
          </a:p>
          <a:p>
            <a:r>
              <a:rPr lang="es-ES" dirty="0" smtClean="0"/>
              <a:t>Aunque </a:t>
            </a:r>
            <a:r>
              <a:rPr lang="es-ES" dirty="0"/>
              <a:t>puede haber malentendidos y pueden herir tus sentimientos, el sentimiento de la felicidad y satisfacción debe de </a:t>
            </a:r>
            <a:r>
              <a:rPr lang="es-ES" dirty="0" smtClean="0"/>
              <a:t>superar </a:t>
            </a:r>
            <a:r>
              <a:rPr lang="es-ES" dirty="0"/>
              <a:t>los momentos difíciles.</a:t>
            </a:r>
          </a:p>
          <a:p>
            <a:pPr marL="0" indent="0">
              <a:buNone/>
            </a:pPr>
            <a:endParaRPr lang="en-US" dirty="0"/>
          </a:p>
        </p:txBody>
      </p:sp>
      <p:sp>
        <p:nvSpPr>
          <p:cNvPr id="3" name="Title 2"/>
          <p:cNvSpPr>
            <a:spLocks noGrp="1"/>
          </p:cNvSpPr>
          <p:nvPr>
            <p:ph type="title"/>
          </p:nvPr>
        </p:nvSpPr>
        <p:spPr/>
        <p:txBody>
          <a:bodyPr/>
          <a:lstStyle/>
          <a:p>
            <a:r>
              <a:rPr lang="es-ES" sz="5200" dirty="0"/>
              <a:t>¿Que hace a una relación sana?</a:t>
            </a:r>
            <a:endParaRPr lang="en-US" sz="5200" dirty="0"/>
          </a:p>
        </p:txBody>
      </p:sp>
    </p:spTree>
    <p:extLst>
      <p:ext uri="{BB962C8B-B14F-4D97-AF65-F5344CB8AC3E}">
        <p14:creationId xmlns:p14="http://schemas.microsoft.com/office/powerpoint/2010/main" val="3130594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grojas\AppData\Local\Microsoft\Windows\Temporary Internet Files\Content.IE5\KDNLQILH\MP9004227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0"/>
            <a:ext cx="5130328"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426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ES" dirty="0" smtClean="0"/>
          </a:p>
          <a:p>
            <a:r>
              <a:rPr lang="es-ES" dirty="0" smtClean="0"/>
              <a:t>Una </a:t>
            </a:r>
            <a:r>
              <a:rPr lang="es-ES" dirty="0"/>
              <a:t>relación no es sana cuando involucra un comportamiento que:</a:t>
            </a:r>
          </a:p>
          <a:p>
            <a:pPr lvl="1"/>
            <a:r>
              <a:rPr lang="es-ES" dirty="0" smtClean="0"/>
              <a:t>Demanda</a:t>
            </a:r>
            <a:endParaRPr lang="es-ES" dirty="0"/>
          </a:p>
          <a:p>
            <a:pPr lvl="1"/>
            <a:r>
              <a:rPr lang="es-ES" dirty="0" smtClean="0"/>
              <a:t>Menosprecia</a:t>
            </a:r>
            <a:endParaRPr lang="es-ES" dirty="0"/>
          </a:p>
          <a:p>
            <a:pPr lvl="1"/>
            <a:r>
              <a:rPr lang="es-ES" dirty="0" smtClean="0"/>
              <a:t>Es </a:t>
            </a:r>
            <a:r>
              <a:rPr lang="es-ES" dirty="0"/>
              <a:t>irrespetuoso</a:t>
            </a:r>
          </a:p>
          <a:p>
            <a:pPr lvl="1"/>
            <a:r>
              <a:rPr lang="es-ES" dirty="0" smtClean="0"/>
              <a:t>Manipula</a:t>
            </a:r>
            <a:endParaRPr lang="es-ES" dirty="0"/>
          </a:p>
          <a:p>
            <a:pPr lvl="1"/>
            <a:r>
              <a:rPr lang="es-ES" dirty="0" smtClean="0"/>
              <a:t>Controla</a:t>
            </a:r>
            <a:endParaRPr lang="es-ES" dirty="0"/>
          </a:p>
          <a:p>
            <a:pPr lvl="1"/>
            <a:r>
              <a:rPr lang="es-ES" dirty="0" smtClean="0"/>
              <a:t>Incluye el  </a:t>
            </a:r>
            <a:r>
              <a:rPr lang="es-ES" dirty="0"/>
              <a:t>abuso </a:t>
            </a:r>
            <a:r>
              <a:rPr lang="es-ES" dirty="0" smtClean="0"/>
              <a:t>físico o sexual </a:t>
            </a:r>
            <a:r>
              <a:rPr lang="es-ES" dirty="0"/>
              <a:t>hacia otra persona. </a:t>
            </a:r>
          </a:p>
        </p:txBody>
      </p:sp>
      <p:sp>
        <p:nvSpPr>
          <p:cNvPr id="3" name="Title 2"/>
          <p:cNvSpPr>
            <a:spLocks noGrp="1"/>
          </p:cNvSpPr>
          <p:nvPr>
            <p:ph type="title"/>
          </p:nvPr>
        </p:nvSpPr>
        <p:spPr>
          <a:xfrm>
            <a:off x="688490" y="570156"/>
            <a:ext cx="7998310" cy="1054250"/>
          </a:xfrm>
        </p:spPr>
        <p:txBody>
          <a:bodyPr/>
          <a:lstStyle/>
          <a:p>
            <a:r>
              <a:rPr lang="es-MX" dirty="0" smtClean="0"/>
              <a:t>Relaciones No Saludables</a:t>
            </a:r>
            <a:endParaRPr lang="es-MX" dirty="0"/>
          </a:p>
        </p:txBody>
      </p:sp>
    </p:spTree>
    <p:extLst>
      <p:ext uri="{BB962C8B-B14F-4D97-AF65-F5344CB8AC3E}">
        <p14:creationId xmlns:p14="http://schemas.microsoft.com/office/powerpoint/2010/main" val="101938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endParaRPr lang="es-ES" dirty="0" smtClean="0"/>
          </a:p>
          <a:p>
            <a:r>
              <a:rPr lang="es-ES" dirty="0" smtClean="0"/>
              <a:t>Abuso Físico</a:t>
            </a:r>
          </a:p>
          <a:p>
            <a:endParaRPr lang="es-ES" dirty="0"/>
          </a:p>
          <a:p>
            <a:r>
              <a:rPr lang="es-ES" dirty="0" smtClean="0"/>
              <a:t>Abuso Sexual</a:t>
            </a:r>
          </a:p>
          <a:p>
            <a:endParaRPr lang="es-ES" dirty="0"/>
          </a:p>
          <a:p>
            <a:r>
              <a:rPr lang="es-ES" dirty="0" smtClean="0"/>
              <a:t>Abuso Emocional</a:t>
            </a:r>
          </a:p>
          <a:p>
            <a:endParaRPr lang="es-ES" dirty="0"/>
          </a:p>
          <a:p>
            <a:r>
              <a:rPr lang="es-ES" dirty="0" smtClean="0"/>
              <a:t>Intimidación</a:t>
            </a:r>
            <a:endParaRPr lang="en-US" b="1" dirty="0" smtClean="0"/>
          </a:p>
        </p:txBody>
      </p:sp>
      <p:sp>
        <p:nvSpPr>
          <p:cNvPr id="7" name="Title 6"/>
          <p:cNvSpPr>
            <a:spLocks noGrp="1"/>
          </p:cNvSpPr>
          <p:nvPr>
            <p:ph type="title"/>
          </p:nvPr>
        </p:nvSpPr>
        <p:spPr/>
        <p:txBody>
          <a:bodyPr/>
          <a:lstStyle/>
          <a:p>
            <a:r>
              <a:rPr lang="es-MX" dirty="0" smtClean="0"/>
              <a:t>Tipos de Abuso</a:t>
            </a:r>
            <a:endParaRPr lang="es-MX" dirty="0"/>
          </a:p>
        </p:txBody>
      </p:sp>
    </p:spTree>
    <p:extLst>
      <p:ext uri="{BB962C8B-B14F-4D97-AF65-F5344CB8AC3E}">
        <p14:creationId xmlns:p14="http://schemas.microsoft.com/office/powerpoint/2010/main" val="350035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Abuso Físico</a:t>
            </a:r>
            <a:endParaRPr lang="es-MX" dirty="0"/>
          </a:p>
        </p:txBody>
      </p:sp>
      <p:sp>
        <p:nvSpPr>
          <p:cNvPr id="4" name="Text Placeholder 3"/>
          <p:cNvSpPr>
            <a:spLocks noGrp="1"/>
          </p:cNvSpPr>
          <p:nvPr>
            <p:ph type="body" idx="1"/>
          </p:nvPr>
        </p:nvSpPr>
        <p:spPr>
          <a:xfrm>
            <a:off x="1051560" y="2057400"/>
            <a:ext cx="7330440" cy="533400"/>
          </a:xfrm>
        </p:spPr>
        <p:txBody>
          <a:bodyPr>
            <a:normAutofit fontScale="25000" lnSpcReduction="20000"/>
          </a:bodyPr>
          <a:lstStyle/>
          <a:p>
            <a:endParaRPr lang="en-US" dirty="0" smtClean="0"/>
          </a:p>
          <a:p>
            <a:r>
              <a:rPr lang="es-MX" sz="9600" dirty="0" smtClean="0"/>
              <a:t>Cualquiera de los siguientes es: </a:t>
            </a:r>
            <a:r>
              <a:rPr lang="es-MX" sz="9600" u="sng" dirty="0" smtClean="0"/>
              <a:t>abuso físico</a:t>
            </a:r>
          </a:p>
          <a:p>
            <a:endParaRPr lang="en-US" dirty="0"/>
          </a:p>
        </p:txBody>
      </p:sp>
      <p:sp>
        <p:nvSpPr>
          <p:cNvPr id="2" name="Content Placeholder 1"/>
          <p:cNvSpPr>
            <a:spLocks noGrp="1"/>
          </p:cNvSpPr>
          <p:nvPr>
            <p:ph sz="half" idx="2"/>
          </p:nvPr>
        </p:nvSpPr>
        <p:spPr>
          <a:xfrm>
            <a:off x="688488" y="2947595"/>
            <a:ext cx="7922112" cy="3172968"/>
          </a:xfrm>
        </p:spPr>
        <p:txBody>
          <a:bodyPr>
            <a:normAutofit lnSpcReduction="10000"/>
          </a:bodyPr>
          <a:lstStyle/>
          <a:p>
            <a:pPr lvl="1"/>
            <a:endParaRPr lang="en-US" dirty="0" smtClean="0"/>
          </a:p>
          <a:p>
            <a:pPr lvl="1"/>
            <a:r>
              <a:rPr lang="es-MX" dirty="0" smtClean="0"/>
              <a:t>Golpear</a:t>
            </a:r>
          </a:p>
          <a:p>
            <a:pPr lvl="1"/>
            <a:r>
              <a:rPr lang="es-MX" dirty="0" smtClean="0"/>
              <a:t>Sacudir</a:t>
            </a:r>
          </a:p>
          <a:p>
            <a:pPr lvl="1"/>
            <a:r>
              <a:rPr lang="es-MX" dirty="0" smtClean="0"/>
              <a:t>Quemar</a:t>
            </a:r>
          </a:p>
          <a:p>
            <a:pPr lvl="1"/>
            <a:r>
              <a:rPr lang="es-MX" dirty="0" smtClean="0"/>
              <a:t>Pellizcar </a:t>
            </a:r>
          </a:p>
          <a:p>
            <a:pPr marL="411480" lvl="1" indent="0">
              <a:buNone/>
            </a:pPr>
            <a:endParaRPr lang="es-MX" dirty="0" smtClean="0"/>
          </a:p>
          <a:p>
            <a:pPr marL="411480" lvl="1" indent="0">
              <a:buNone/>
            </a:pPr>
            <a:r>
              <a:rPr lang="es-MX" dirty="0" smtClean="0"/>
              <a:t>El abuso físico también es cualquier acto que cause severos daños físicos, deje marcas o produzca mucho dolor. </a:t>
            </a:r>
          </a:p>
          <a:p>
            <a:pPr marL="411480" lvl="1" indent="0">
              <a:buNone/>
            </a:pPr>
            <a:r>
              <a:rPr lang="es-MX" dirty="0" smtClean="0"/>
              <a:t>. </a:t>
            </a:r>
            <a:endParaRPr lang="es-MX" dirty="0"/>
          </a:p>
        </p:txBody>
      </p:sp>
      <p:sp>
        <p:nvSpPr>
          <p:cNvPr id="6" name="Content Placeholder 5"/>
          <p:cNvSpPr>
            <a:spLocks noGrp="1"/>
          </p:cNvSpPr>
          <p:nvPr>
            <p:ph sz="quarter" idx="4"/>
          </p:nvPr>
        </p:nvSpPr>
        <p:spPr>
          <a:xfrm>
            <a:off x="4645026" y="2944368"/>
            <a:ext cx="3799728" cy="2542032"/>
          </a:xfrm>
        </p:spPr>
        <p:txBody>
          <a:bodyPr>
            <a:normAutofit/>
          </a:bodyPr>
          <a:lstStyle/>
          <a:p>
            <a:pPr lvl="1"/>
            <a:endParaRPr lang="en-US" dirty="0" smtClean="0"/>
          </a:p>
          <a:p>
            <a:pPr lvl="1"/>
            <a:r>
              <a:rPr lang="es-MX" dirty="0" smtClean="0"/>
              <a:t>Morder</a:t>
            </a:r>
          </a:p>
          <a:p>
            <a:pPr lvl="1"/>
            <a:r>
              <a:rPr lang="es-MX" dirty="0" smtClean="0"/>
              <a:t>Asfixiar</a:t>
            </a:r>
          </a:p>
          <a:p>
            <a:pPr lvl="1"/>
            <a:r>
              <a:rPr lang="es-MX" dirty="0" smtClean="0"/>
              <a:t>Lanzar</a:t>
            </a:r>
          </a:p>
          <a:p>
            <a:pPr lvl="1"/>
            <a:r>
              <a:rPr lang="es-MX" dirty="0" smtClean="0"/>
              <a:t>Dar una Paliza</a:t>
            </a:r>
          </a:p>
          <a:p>
            <a:pPr marL="411480" lvl="1" indent="0">
              <a:buNone/>
            </a:pPr>
            <a:endParaRPr lang="en-US" dirty="0"/>
          </a:p>
          <a:p>
            <a:endParaRPr lang="en-US" dirty="0"/>
          </a:p>
        </p:txBody>
      </p:sp>
    </p:spTree>
    <p:extLst>
      <p:ext uri="{BB962C8B-B14F-4D97-AF65-F5344CB8AC3E}">
        <p14:creationId xmlns:p14="http://schemas.microsoft.com/office/powerpoint/2010/main" val="3928829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ES" dirty="0" smtClean="0"/>
          </a:p>
          <a:p>
            <a:r>
              <a:rPr lang="es-ES" dirty="0" smtClean="0"/>
              <a:t>El </a:t>
            </a:r>
            <a:r>
              <a:rPr lang="es-ES" dirty="0"/>
              <a:t>abuso sexual es:</a:t>
            </a:r>
          </a:p>
          <a:p>
            <a:pPr lvl="1"/>
            <a:r>
              <a:rPr lang="es-ES" dirty="0" smtClean="0"/>
              <a:t>Cualquier </a:t>
            </a:r>
            <a:r>
              <a:rPr lang="es-ES" dirty="0"/>
              <a:t>tipo de contacto sexual entre un adulto y un menor de 18.</a:t>
            </a:r>
          </a:p>
          <a:p>
            <a:pPr lvl="1"/>
            <a:r>
              <a:rPr lang="es-ES" dirty="0" smtClean="0"/>
              <a:t>Entre </a:t>
            </a:r>
            <a:r>
              <a:rPr lang="es-ES" dirty="0"/>
              <a:t>un niño significativamente mayor y un niño más pequeño</a:t>
            </a:r>
          </a:p>
          <a:p>
            <a:pPr lvl="1"/>
            <a:r>
              <a:rPr lang="es-ES" dirty="0" smtClean="0"/>
              <a:t>Cuando una </a:t>
            </a:r>
            <a:r>
              <a:rPr lang="es-ES" dirty="0"/>
              <a:t>persona </a:t>
            </a:r>
            <a:r>
              <a:rPr lang="es-ES" dirty="0" smtClean="0"/>
              <a:t>abusa sexualmente a </a:t>
            </a:r>
            <a:r>
              <a:rPr lang="es-ES" dirty="0"/>
              <a:t>otra persona sin importar la edad.</a:t>
            </a:r>
          </a:p>
          <a:p>
            <a:endParaRPr lang="en-US" dirty="0"/>
          </a:p>
        </p:txBody>
      </p:sp>
      <p:sp>
        <p:nvSpPr>
          <p:cNvPr id="3" name="Title 2"/>
          <p:cNvSpPr>
            <a:spLocks noGrp="1"/>
          </p:cNvSpPr>
          <p:nvPr>
            <p:ph type="title"/>
          </p:nvPr>
        </p:nvSpPr>
        <p:spPr/>
        <p:txBody>
          <a:bodyPr/>
          <a:lstStyle/>
          <a:p>
            <a:r>
              <a:rPr lang="es-MX" dirty="0" smtClean="0"/>
              <a:t>Abuso Sexual</a:t>
            </a:r>
            <a:endParaRPr lang="es-MX" dirty="0"/>
          </a:p>
        </p:txBody>
      </p:sp>
    </p:spTree>
    <p:extLst>
      <p:ext uri="{BB962C8B-B14F-4D97-AF65-F5344CB8AC3E}">
        <p14:creationId xmlns:p14="http://schemas.microsoft.com/office/powerpoint/2010/main" val="4145034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48347"/>
            <a:ext cx="8458199" cy="4457253"/>
          </a:xfrm>
        </p:spPr>
        <p:txBody>
          <a:bodyPr>
            <a:normAutofit/>
          </a:bodyPr>
          <a:lstStyle/>
          <a:p>
            <a:r>
              <a:rPr lang="es-ES" dirty="0"/>
              <a:t>Abuso emocional o verbal:</a:t>
            </a:r>
          </a:p>
          <a:p>
            <a:pPr lvl="1"/>
            <a:r>
              <a:rPr lang="es-ES" dirty="0" smtClean="0"/>
              <a:t>El abuso </a:t>
            </a:r>
            <a:r>
              <a:rPr lang="es-ES" dirty="0"/>
              <a:t>emocional no ocurre solamente por medio de gritos o de estar enojado con los demás.</a:t>
            </a:r>
          </a:p>
          <a:p>
            <a:pPr lvl="1"/>
            <a:r>
              <a:rPr lang="es-ES" dirty="0" smtClean="0"/>
              <a:t>Involucra </a:t>
            </a:r>
            <a:r>
              <a:rPr lang="es-ES" dirty="0"/>
              <a:t>un comportamiento que:</a:t>
            </a:r>
          </a:p>
          <a:p>
            <a:pPr lvl="2"/>
            <a:r>
              <a:rPr lang="es-ES" dirty="0" smtClean="0"/>
              <a:t>Menosprecia </a:t>
            </a:r>
            <a:endParaRPr lang="es-ES" dirty="0"/>
          </a:p>
          <a:p>
            <a:pPr lvl="2"/>
            <a:r>
              <a:rPr lang="es-ES" dirty="0" smtClean="0"/>
              <a:t>Culpa </a:t>
            </a:r>
            <a:endParaRPr lang="es-ES" dirty="0"/>
          </a:p>
          <a:p>
            <a:pPr lvl="2"/>
            <a:r>
              <a:rPr lang="es-ES" dirty="0" smtClean="0"/>
              <a:t>Degrada </a:t>
            </a:r>
            <a:endParaRPr lang="es-ES" dirty="0"/>
          </a:p>
          <a:p>
            <a:pPr lvl="2"/>
            <a:r>
              <a:rPr lang="es-ES" dirty="0" smtClean="0"/>
              <a:t>Crítica constantemente</a:t>
            </a:r>
            <a:endParaRPr lang="es-ES" dirty="0"/>
          </a:p>
          <a:p>
            <a:pPr lvl="2"/>
            <a:r>
              <a:rPr lang="es-ES" dirty="0" smtClean="0"/>
              <a:t>Amenaza </a:t>
            </a:r>
            <a:endParaRPr lang="es-ES" dirty="0"/>
          </a:p>
          <a:p>
            <a:pPr lvl="2"/>
            <a:r>
              <a:rPr lang="es-ES" dirty="0" smtClean="0"/>
              <a:t>Manipula</a:t>
            </a:r>
            <a:endParaRPr lang="es-ES" dirty="0"/>
          </a:p>
          <a:p>
            <a:r>
              <a:rPr lang="es-ES" dirty="0"/>
              <a:t>El abuso emocional es abuso. </a:t>
            </a:r>
          </a:p>
        </p:txBody>
      </p:sp>
      <p:sp>
        <p:nvSpPr>
          <p:cNvPr id="3" name="Title 2"/>
          <p:cNvSpPr>
            <a:spLocks noGrp="1"/>
          </p:cNvSpPr>
          <p:nvPr>
            <p:ph type="title"/>
          </p:nvPr>
        </p:nvSpPr>
        <p:spPr/>
        <p:txBody>
          <a:bodyPr/>
          <a:lstStyle/>
          <a:p>
            <a:r>
              <a:rPr lang="es-MX" dirty="0" smtClean="0"/>
              <a:t>Abuso Emocional</a:t>
            </a:r>
            <a:endParaRPr lang="es-MX" dirty="0"/>
          </a:p>
        </p:txBody>
      </p:sp>
    </p:spTree>
    <p:extLst>
      <p:ext uri="{BB962C8B-B14F-4D97-AF65-F5344CB8AC3E}">
        <p14:creationId xmlns:p14="http://schemas.microsoft.com/office/powerpoint/2010/main" val="200023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grojas\AppData\Local\Microsoft\Windows\Temporary Internet Files\Content.IE5\KDNLQILH\MC9102175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65" y="990600"/>
            <a:ext cx="5060236"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15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ES" dirty="0" smtClean="0"/>
          </a:p>
          <a:p>
            <a:r>
              <a:rPr lang="es-ES" dirty="0" smtClean="0"/>
              <a:t>Intimidación</a:t>
            </a:r>
            <a:r>
              <a:rPr lang="es-ES" dirty="0"/>
              <a:t>:</a:t>
            </a:r>
          </a:p>
          <a:p>
            <a:pPr lvl="1"/>
            <a:r>
              <a:rPr lang="es-ES" dirty="0" smtClean="0"/>
              <a:t>Es </a:t>
            </a:r>
            <a:r>
              <a:rPr lang="es-ES" dirty="0"/>
              <a:t>una forma de abuso.</a:t>
            </a:r>
          </a:p>
          <a:p>
            <a:pPr lvl="1"/>
            <a:r>
              <a:rPr lang="es-ES" dirty="0" smtClean="0"/>
              <a:t>Incluye</a:t>
            </a:r>
            <a:r>
              <a:rPr lang="es-ES" dirty="0"/>
              <a:t>:</a:t>
            </a:r>
          </a:p>
          <a:p>
            <a:pPr lvl="2"/>
            <a:r>
              <a:rPr lang="es-ES" dirty="0" smtClean="0"/>
              <a:t>Intimidación</a:t>
            </a:r>
            <a:endParaRPr lang="es-ES" dirty="0"/>
          </a:p>
          <a:p>
            <a:pPr lvl="2"/>
            <a:r>
              <a:rPr lang="es-ES" dirty="0" smtClean="0"/>
              <a:t>Amenazas</a:t>
            </a:r>
            <a:endParaRPr lang="es-ES" dirty="0"/>
          </a:p>
          <a:p>
            <a:pPr lvl="2"/>
            <a:r>
              <a:rPr lang="es-ES" dirty="0" smtClean="0"/>
              <a:t>Humillación</a:t>
            </a:r>
            <a:endParaRPr lang="es-ES" dirty="0"/>
          </a:p>
        </p:txBody>
      </p:sp>
      <p:sp>
        <p:nvSpPr>
          <p:cNvPr id="3" name="Title 2"/>
          <p:cNvSpPr>
            <a:spLocks noGrp="1"/>
          </p:cNvSpPr>
          <p:nvPr>
            <p:ph type="title"/>
          </p:nvPr>
        </p:nvSpPr>
        <p:spPr/>
        <p:txBody>
          <a:bodyPr/>
          <a:lstStyle/>
          <a:p>
            <a:r>
              <a:rPr lang="es-MX" dirty="0" smtClean="0"/>
              <a:t>Intimidación</a:t>
            </a:r>
            <a:endParaRPr lang="es-MX" dirty="0"/>
          </a:p>
        </p:txBody>
      </p:sp>
    </p:spTree>
    <p:extLst>
      <p:ext uri="{BB962C8B-B14F-4D97-AF65-F5344CB8AC3E}">
        <p14:creationId xmlns:p14="http://schemas.microsoft.com/office/powerpoint/2010/main" val="4274336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ES" dirty="0" smtClean="0"/>
          </a:p>
          <a:p>
            <a:r>
              <a:rPr lang="es-ES" dirty="0" smtClean="0"/>
              <a:t>Hay </a:t>
            </a:r>
            <a:r>
              <a:rPr lang="es-ES" dirty="0"/>
              <a:t>que recordar que cualquier forma de abuso siempre es culpa del agresor.</a:t>
            </a:r>
          </a:p>
          <a:p>
            <a:r>
              <a:rPr lang="es-ES" dirty="0" smtClean="0"/>
              <a:t>A </a:t>
            </a:r>
            <a:r>
              <a:rPr lang="es-ES" dirty="0"/>
              <a:t>pesar de que la víctima sienta vergüenza o culpa, el abusador es siempre responsable por el abuso.</a:t>
            </a:r>
          </a:p>
          <a:p>
            <a:endParaRPr lang="en-US" dirty="0"/>
          </a:p>
        </p:txBody>
      </p:sp>
      <p:sp>
        <p:nvSpPr>
          <p:cNvPr id="3" name="Title 2"/>
          <p:cNvSpPr>
            <a:spLocks noGrp="1"/>
          </p:cNvSpPr>
          <p:nvPr>
            <p:ph type="title"/>
          </p:nvPr>
        </p:nvSpPr>
        <p:spPr/>
        <p:txBody>
          <a:bodyPr/>
          <a:lstStyle/>
          <a:p>
            <a:r>
              <a:rPr lang="es-MX" dirty="0" smtClean="0"/>
              <a:t>Abuso</a:t>
            </a:r>
            <a:endParaRPr lang="es-MX" dirty="0"/>
          </a:p>
        </p:txBody>
      </p:sp>
    </p:spTree>
    <p:extLst>
      <p:ext uri="{BB962C8B-B14F-4D97-AF65-F5344CB8AC3E}">
        <p14:creationId xmlns:p14="http://schemas.microsoft.com/office/powerpoint/2010/main" val="219106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s-ES" dirty="0" smtClean="0"/>
              <a:t>El </a:t>
            </a:r>
            <a:r>
              <a:rPr lang="es-ES" dirty="0"/>
              <a:t>amor </a:t>
            </a:r>
            <a:r>
              <a:rPr lang="es-ES" dirty="0" smtClean="0"/>
              <a:t>compasivo</a:t>
            </a:r>
          </a:p>
          <a:p>
            <a:endParaRPr lang="es-ES" dirty="0"/>
          </a:p>
          <a:p>
            <a:r>
              <a:rPr lang="es-ES" dirty="0" smtClean="0"/>
              <a:t>El </a:t>
            </a:r>
            <a:r>
              <a:rPr lang="es-ES" dirty="0"/>
              <a:t>amor </a:t>
            </a:r>
            <a:r>
              <a:rPr lang="es-ES" dirty="0" smtClean="0"/>
              <a:t>familiar</a:t>
            </a:r>
          </a:p>
          <a:p>
            <a:endParaRPr lang="es-ES" dirty="0"/>
          </a:p>
          <a:p>
            <a:r>
              <a:rPr lang="es-ES" dirty="0" smtClean="0"/>
              <a:t>El </a:t>
            </a:r>
            <a:r>
              <a:rPr lang="es-ES" dirty="0"/>
              <a:t>amor de </a:t>
            </a:r>
            <a:r>
              <a:rPr lang="es-ES" dirty="0" smtClean="0"/>
              <a:t>confianza</a:t>
            </a:r>
          </a:p>
          <a:p>
            <a:endParaRPr lang="es-ES" dirty="0"/>
          </a:p>
          <a:p>
            <a:r>
              <a:rPr lang="es-ES" dirty="0" smtClean="0"/>
              <a:t>El </a:t>
            </a:r>
            <a:r>
              <a:rPr lang="es-ES" dirty="0"/>
              <a:t>amor </a:t>
            </a:r>
            <a:r>
              <a:rPr lang="es-ES" dirty="0" smtClean="0"/>
              <a:t>romántico</a:t>
            </a:r>
          </a:p>
          <a:p>
            <a:endParaRPr lang="es-ES" dirty="0"/>
          </a:p>
          <a:p>
            <a:r>
              <a:rPr lang="es-ES" dirty="0" smtClean="0"/>
              <a:t>El </a:t>
            </a:r>
            <a:r>
              <a:rPr lang="es-ES" dirty="0"/>
              <a:t>amor conyugal</a:t>
            </a:r>
          </a:p>
        </p:txBody>
      </p:sp>
      <p:sp>
        <p:nvSpPr>
          <p:cNvPr id="3" name="Title 2"/>
          <p:cNvSpPr>
            <a:spLocks noGrp="1"/>
          </p:cNvSpPr>
          <p:nvPr>
            <p:ph type="title"/>
          </p:nvPr>
        </p:nvSpPr>
        <p:spPr/>
        <p:txBody>
          <a:bodyPr/>
          <a:lstStyle/>
          <a:p>
            <a:r>
              <a:rPr lang="es-MX" dirty="0" smtClean="0"/>
              <a:t>Tipos de amor Cristiano:</a:t>
            </a:r>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039" y="2362200"/>
            <a:ext cx="294238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657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ES" dirty="0" smtClean="0"/>
          </a:p>
          <a:p>
            <a:r>
              <a:rPr lang="es-ES" dirty="0" smtClean="0"/>
              <a:t>Aislamiento</a:t>
            </a:r>
            <a:endParaRPr lang="es-ES" dirty="0"/>
          </a:p>
          <a:p>
            <a:r>
              <a:rPr lang="es-ES" dirty="0" smtClean="0"/>
              <a:t>Cambios </a:t>
            </a:r>
            <a:r>
              <a:rPr lang="es-ES" dirty="0"/>
              <a:t>emocionales</a:t>
            </a:r>
          </a:p>
          <a:p>
            <a:r>
              <a:rPr lang="es-ES" dirty="0" smtClean="0"/>
              <a:t>Comunicación </a:t>
            </a:r>
            <a:r>
              <a:rPr lang="es-ES" dirty="0"/>
              <a:t>constante</a:t>
            </a:r>
          </a:p>
          <a:p>
            <a:r>
              <a:rPr lang="es-ES" dirty="0" smtClean="0"/>
              <a:t>Celos</a:t>
            </a:r>
            <a:endParaRPr lang="es-ES" dirty="0"/>
          </a:p>
          <a:p>
            <a:r>
              <a:rPr lang="es-ES" dirty="0" smtClean="0"/>
              <a:t>Escusas</a:t>
            </a:r>
            <a:endParaRPr lang="es-ES" dirty="0"/>
          </a:p>
          <a:p>
            <a:r>
              <a:rPr lang="es-ES" dirty="0" smtClean="0"/>
              <a:t>La </a:t>
            </a:r>
            <a:r>
              <a:rPr lang="es-ES" dirty="0"/>
              <a:t>pérdida de autoestima</a:t>
            </a:r>
          </a:p>
          <a:p>
            <a:r>
              <a:rPr lang="es-ES" dirty="0" smtClean="0"/>
              <a:t>La </a:t>
            </a:r>
            <a:r>
              <a:rPr lang="es-ES" dirty="0"/>
              <a:t>falta de respeto hacia los límites físicos</a:t>
            </a:r>
          </a:p>
        </p:txBody>
      </p:sp>
      <p:sp>
        <p:nvSpPr>
          <p:cNvPr id="3" name="Title 2"/>
          <p:cNvSpPr>
            <a:spLocks noGrp="1"/>
          </p:cNvSpPr>
          <p:nvPr>
            <p:ph type="title"/>
          </p:nvPr>
        </p:nvSpPr>
        <p:spPr/>
        <p:txBody>
          <a:bodyPr/>
          <a:lstStyle/>
          <a:p>
            <a:r>
              <a:rPr lang="es-ES" sz="5200" dirty="0"/>
              <a:t>Señales de Advertencia del Abuso Sexual</a:t>
            </a:r>
            <a:endParaRPr lang="en-US" sz="5200" dirty="0"/>
          </a:p>
        </p:txBody>
      </p:sp>
    </p:spTree>
    <p:extLst>
      <p:ext uri="{BB962C8B-B14F-4D97-AF65-F5344CB8AC3E}">
        <p14:creationId xmlns:p14="http://schemas.microsoft.com/office/powerpoint/2010/main" val="1941214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04853"/>
          </a:xfrm>
        </p:spPr>
        <p:txBody>
          <a:bodyPr>
            <a:normAutofit fontScale="92500" lnSpcReduction="20000"/>
          </a:bodyPr>
          <a:lstStyle/>
          <a:p>
            <a:r>
              <a:rPr lang="es-ES" b="1" dirty="0" smtClean="0"/>
              <a:t>Aislamiento</a:t>
            </a:r>
            <a:r>
              <a:rPr lang="es-ES" dirty="0" smtClean="0"/>
              <a:t>:</a:t>
            </a:r>
            <a:endParaRPr lang="es-ES" dirty="0"/>
          </a:p>
          <a:p>
            <a:pPr lvl="1"/>
            <a:r>
              <a:rPr lang="es-ES" dirty="0" smtClean="0"/>
              <a:t>El </a:t>
            </a:r>
            <a:r>
              <a:rPr lang="es-ES" dirty="0"/>
              <a:t>abusador mantiene a la víctima lejos de sus amigos y familiares.</a:t>
            </a:r>
          </a:p>
          <a:p>
            <a:endParaRPr lang="es-ES" dirty="0"/>
          </a:p>
          <a:p>
            <a:r>
              <a:rPr lang="es-ES" b="1" dirty="0" smtClean="0"/>
              <a:t>Cambios </a:t>
            </a:r>
            <a:r>
              <a:rPr lang="es-ES" b="1" dirty="0"/>
              <a:t>emocionales: </a:t>
            </a:r>
          </a:p>
          <a:p>
            <a:pPr lvl="1"/>
            <a:r>
              <a:rPr lang="es-ES" dirty="0" smtClean="0"/>
              <a:t>Tristeza</a:t>
            </a:r>
            <a:r>
              <a:rPr lang="es-ES" dirty="0"/>
              <a:t>, depresión, indecisión, miedo</a:t>
            </a:r>
            <a:r>
              <a:rPr lang="es-ES" dirty="0" smtClean="0"/>
              <a:t>.</a:t>
            </a:r>
          </a:p>
          <a:p>
            <a:pPr lvl="1"/>
            <a:endParaRPr lang="es-ES" dirty="0"/>
          </a:p>
          <a:p>
            <a:r>
              <a:rPr lang="es-ES" b="1" dirty="0" smtClean="0"/>
              <a:t>Comunicación </a:t>
            </a:r>
            <a:r>
              <a:rPr lang="es-ES" b="1" dirty="0"/>
              <a:t>constante: </a:t>
            </a:r>
          </a:p>
          <a:p>
            <a:pPr lvl="1"/>
            <a:r>
              <a:rPr lang="es-ES" dirty="0" smtClean="0"/>
              <a:t>Cuando </a:t>
            </a:r>
            <a:r>
              <a:rPr lang="es-ES" dirty="0"/>
              <a:t>no está con la víctima, el abusador está constantemente llamando o </a:t>
            </a:r>
            <a:r>
              <a:rPr lang="es-ES" dirty="0" smtClean="0"/>
              <a:t>enviando </a:t>
            </a:r>
            <a:r>
              <a:rPr lang="es-ES" dirty="0"/>
              <a:t>mensajes de texto.</a:t>
            </a:r>
          </a:p>
          <a:p>
            <a:endParaRPr lang="es-ES" dirty="0"/>
          </a:p>
          <a:p>
            <a:r>
              <a:rPr lang="es-ES" b="1" dirty="0" smtClean="0"/>
              <a:t>Celos</a:t>
            </a:r>
            <a:r>
              <a:rPr lang="es-ES" b="1" dirty="0"/>
              <a:t>: </a:t>
            </a:r>
          </a:p>
          <a:p>
            <a:pPr lvl="1"/>
            <a:r>
              <a:rPr lang="es-ES" dirty="0" smtClean="0"/>
              <a:t>El </a:t>
            </a:r>
            <a:r>
              <a:rPr lang="es-ES" dirty="0"/>
              <a:t>abusador amenaza a la víctima sobre la relación.</a:t>
            </a:r>
          </a:p>
          <a:p>
            <a:endParaRPr lang="en-US" dirty="0" smtClean="0"/>
          </a:p>
        </p:txBody>
      </p:sp>
      <p:sp>
        <p:nvSpPr>
          <p:cNvPr id="3" name="Title 2"/>
          <p:cNvSpPr>
            <a:spLocks noGrp="1"/>
          </p:cNvSpPr>
          <p:nvPr>
            <p:ph type="title"/>
          </p:nvPr>
        </p:nvSpPr>
        <p:spPr/>
        <p:txBody>
          <a:bodyPr/>
          <a:lstStyle/>
          <a:p>
            <a:r>
              <a:rPr lang="es-ES" sz="5200" dirty="0"/>
              <a:t>Señales de Advertencia del Abuso Sexual</a:t>
            </a:r>
            <a:endParaRPr lang="en-US" sz="5200" dirty="0"/>
          </a:p>
        </p:txBody>
      </p:sp>
    </p:spTree>
    <p:extLst>
      <p:ext uri="{BB962C8B-B14F-4D97-AF65-F5344CB8AC3E}">
        <p14:creationId xmlns:p14="http://schemas.microsoft.com/office/powerpoint/2010/main" val="3992055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48347"/>
            <a:ext cx="8305799" cy="4381053"/>
          </a:xfrm>
        </p:spPr>
        <p:txBody>
          <a:bodyPr>
            <a:normAutofit fontScale="92500" lnSpcReduction="10000"/>
          </a:bodyPr>
          <a:lstStyle/>
          <a:p>
            <a:r>
              <a:rPr lang="es-ES" b="1" dirty="0" smtClean="0"/>
              <a:t>Las </a:t>
            </a:r>
            <a:r>
              <a:rPr lang="es-ES" b="1" dirty="0"/>
              <a:t>excusas</a:t>
            </a:r>
            <a:r>
              <a:rPr lang="es-ES" b="1" dirty="0" smtClean="0"/>
              <a:t>:</a:t>
            </a:r>
            <a:endParaRPr lang="es-ES" b="1" dirty="0"/>
          </a:p>
          <a:p>
            <a:pPr lvl="1"/>
            <a:r>
              <a:rPr lang="es-ES" dirty="0" smtClean="0"/>
              <a:t>La </a:t>
            </a:r>
            <a:r>
              <a:rPr lang="es-ES" dirty="0"/>
              <a:t>víctima con frecuencia da excusas </a:t>
            </a:r>
            <a:r>
              <a:rPr lang="es-ES" dirty="0" smtClean="0"/>
              <a:t>del </a:t>
            </a:r>
            <a:r>
              <a:rPr lang="es-ES" dirty="0"/>
              <a:t>comportamiento abusivo, tomando a menudo la culpa de la ira o celos del abusador.</a:t>
            </a:r>
          </a:p>
          <a:p>
            <a:pPr marL="0" indent="0">
              <a:buNone/>
            </a:pPr>
            <a:endParaRPr lang="es-ES" b="1" dirty="0"/>
          </a:p>
          <a:p>
            <a:r>
              <a:rPr lang="es-ES" b="1" dirty="0" smtClean="0"/>
              <a:t>La </a:t>
            </a:r>
            <a:r>
              <a:rPr lang="es-ES" b="1" dirty="0"/>
              <a:t>pérdida de autoestima</a:t>
            </a:r>
            <a:r>
              <a:rPr lang="es-ES" b="1" dirty="0" smtClean="0"/>
              <a:t>:</a:t>
            </a:r>
            <a:endParaRPr lang="es-ES" b="1" dirty="0"/>
          </a:p>
          <a:p>
            <a:pPr lvl="1"/>
            <a:r>
              <a:rPr lang="es-ES" dirty="0" smtClean="0"/>
              <a:t>La </a:t>
            </a:r>
            <a:r>
              <a:rPr lang="es-ES" dirty="0"/>
              <a:t>víctima se siente mal por sí mismo/a. La apariencia física puede cambiar para reflejar el dolor interno.</a:t>
            </a:r>
          </a:p>
          <a:p>
            <a:endParaRPr lang="es-ES" b="1" dirty="0"/>
          </a:p>
          <a:p>
            <a:r>
              <a:rPr lang="es-ES" b="1" dirty="0" smtClean="0"/>
              <a:t>La </a:t>
            </a:r>
            <a:r>
              <a:rPr lang="es-ES" b="1" dirty="0"/>
              <a:t>falta de respeto a los límites físicos</a:t>
            </a:r>
            <a:r>
              <a:rPr lang="es-ES" b="1" dirty="0" smtClean="0"/>
              <a:t>:</a:t>
            </a:r>
            <a:endParaRPr lang="es-ES" b="1" dirty="0"/>
          </a:p>
          <a:p>
            <a:pPr lvl="1"/>
            <a:r>
              <a:rPr lang="es-ES" dirty="0" smtClean="0"/>
              <a:t>La </a:t>
            </a:r>
            <a:r>
              <a:rPr lang="es-ES" dirty="0"/>
              <a:t>víctima sufre un deterioro gradual con respecto a los límites; el abusador, toca a la persona sin su </a:t>
            </a:r>
            <a:r>
              <a:rPr lang="es-ES" dirty="0" smtClean="0"/>
              <a:t>consentimiento, hace </a:t>
            </a:r>
            <a:r>
              <a:rPr lang="es-ES" dirty="0"/>
              <a:t>declaraciones sugestivas sexuales o le ensena  pornografía.</a:t>
            </a:r>
          </a:p>
          <a:p>
            <a:endParaRPr lang="en-US" dirty="0"/>
          </a:p>
        </p:txBody>
      </p:sp>
      <p:sp>
        <p:nvSpPr>
          <p:cNvPr id="3" name="Title 2"/>
          <p:cNvSpPr>
            <a:spLocks noGrp="1"/>
          </p:cNvSpPr>
          <p:nvPr>
            <p:ph type="title"/>
          </p:nvPr>
        </p:nvSpPr>
        <p:spPr/>
        <p:txBody>
          <a:bodyPr/>
          <a:lstStyle/>
          <a:p>
            <a:r>
              <a:rPr lang="es-ES" sz="5200" dirty="0"/>
              <a:t>Señales de Advertencia del Abuso Sexual</a:t>
            </a:r>
            <a:endParaRPr lang="en-US" sz="5200" dirty="0"/>
          </a:p>
        </p:txBody>
      </p:sp>
    </p:spTree>
    <p:extLst>
      <p:ext uri="{BB962C8B-B14F-4D97-AF65-F5344CB8AC3E}">
        <p14:creationId xmlns:p14="http://schemas.microsoft.com/office/powerpoint/2010/main" val="1286895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48347"/>
            <a:ext cx="8305799" cy="4381053"/>
          </a:xfrm>
        </p:spPr>
        <p:txBody>
          <a:bodyPr>
            <a:normAutofit fontScale="92500" lnSpcReduction="10000"/>
          </a:bodyPr>
          <a:lstStyle/>
          <a:p>
            <a:r>
              <a:rPr lang="es-ES" b="1" dirty="0" smtClean="0"/>
              <a:t>Manténgase </a:t>
            </a:r>
            <a:r>
              <a:rPr lang="es-ES" b="1" dirty="0"/>
              <a:t>a salvo: </a:t>
            </a:r>
          </a:p>
          <a:p>
            <a:pPr lvl="1"/>
            <a:r>
              <a:rPr lang="es-ES" dirty="0" smtClean="0"/>
              <a:t>Evita </a:t>
            </a:r>
            <a:r>
              <a:rPr lang="es-ES" dirty="0"/>
              <a:t>ir a </a:t>
            </a:r>
            <a:r>
              <a:rPr lang="es-ES" dirty="0" smtClean="0"/>
              <a:t>lugares </a:t>
            </a:r>
            <a:r>
              <a:rPr lang="es-ES" dirty="0"/>
              <a:t>privados con esa persona, detén toda comunicación con esa persona: filtrar las llamadas telefónicas, correos electrónicos, IM, cualquier cosa. </a:t>
            </a:r>
            <a:endParaRPr lang="es-ES" dirty="0" smtClean="0"/>
          </a:p>
          <a:p>
            <a:pPr lvl="1"/>
            <a:endParaRPr lang="es-ES" b="1" dirty="0"/>
          </a:p>
          <a:p>
            <a:r>
              <a:rPr lang="es-ES" b="1" dirty="0" smtClean="0"/>
              <a:t>Recibir </a:t>
            </a:r>
            <a:r>
              <a:rPr lang="es-ES" b="1" dirty="0"/>
              <a:t>apoyo y ayuda</a:t>
            </a:r>
            <a:r>
              <a:rPr lang="es-ES" b="1" dirty="0" smtClean="0"/>
              <a:t>:</a:t>
            </a:r>
            <a:endParaRPr lang="es-ES" b="1" dirty="0"/>
          </a:p>
          <a:p>
            <a:pPr lvl="1"/>
            <a:r>
              <a:rPr lang="es-ES" dirty="0" smtClean="0"/>
              <a:t>Tus </a:t>
            </a:r>
            <a:r>
              <a:rPr lang="es-ES" dirty="0"/>
              <a:t>padres deben </a:t>
            </a:r>
            <a:r>
              <a:rPr lang="es-ES" dirty="0" smtClean="0"/>
              <a:t>ser de </a:t>
            </a:r>
            <a:r>
              <a:rPr lang="es-ES" dirty="0"/>
              <a:t>tu </a:t>
            </a:r>
            <a:r>
              <a:rPr lang="es-ES" dirty="0" smtClean="0"/>
              <a:t>primera </a:t>
            </a:r>
            <a:r>
              <a:rPr lang="es-ES" dirty="0"/>
              <a:t>opción, pero si sientes que no es un buen lugar para empezar, ve con un consejero escolar, maestro, catequista, sacerdote, alguien a quien consideres que puede ser capaz de ayudarte</a:t>
            </a:r>
            <a:r>
              <a:rPr lang="es-ES" dirty="0" smtClean="0"/>
              <a:t>.</a:t>
            </a:r>
            <a:endParaRPr lang="es-ES" dirty="0"/>
          </a:p>
          <a:p>
            <a:pPr lvl="1"/>
            <a:r>
              <a:rPr lang="es-ES" dirty="0" smtClean="0"/>
              <a:t>Tus </a:t>
            </a:r>
            <a:r>
              <a:rPr lang="es-ES" dirty="0"/>
              <a:t>padres, en circunstancias normales, tendrán que ser </a:t>
            </a:r>
            <a:r>
              <a:rPr lang="es-ES" dirty="0" smtClean="0"/>
              <a:t>informados </a:t>
            </a:r>
            <a:r>
              <a:rPr lang="es-ES" dirty="0"/>
              <a:t>de la situación. Un adulto de confianza puede ayudarte a acercarte a tus padres, si es necesario.</a:t>
            </a:r>
          </a:p>
          <a:p>
            <a:pPr lvl="1"/>
            <a:endParaRPr lang="en-US" dirty="0" smtClean="0"/>
          </a:p>
          <a:p>
            <a:endParaRPr lang="en-US" dirty="0"/>
          </a:p>
        </p:txBody>
      </p:sp>
      <p:sp>
        <p:nvSpPr>
          <p:cNvPr id="3" name="Title 2"/>
          <p:cNvSpPr>
            <a:spLocks noGrp="1"/>
          </p:cNvSpPr>
          <p:nvPr>
            <p:ph type="title"/>
          </p:nvPr>
        </p:nvSpPr>
        <p:spPr>
          <a:xfrm>
            <a:off x="688490" y="381000"/>
            <a:ext cx="7756263" cy="1143000"/>
          </a:xfrm>
        </p:spPr>
        <p:txBody>
          <a:bodyPr/>
          <a:lstStyle/>
          <a:p>
            <a:r>
              <a:rPr lang="es-MX" sz="4000" dirty="0" smtClean="0"/>
              <a:t>Estrategias para responder a situaciones o relaciones de abuso</a:t>
            </a:r>
            <a:endParaRPr lang="es-MX" sz="4000" dirty="0"/>
          </a:p>
        </p:txBody>
      </p:sp>
    </p:spTree>
    <p:extLst>
      <p:ext uri="{BB962C8B-B14F-4D97-AF65-F5344CB8AC3E}">
        <p14:creationId xmlns:p14="http://schemas.microsoft.com/office/powerpoint/2010/main" val="506849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48347"/>
            <a:ext cx="8305799" cy="4381053"/>
          </a:xfrm>
        </p:spPr>
        <p:txBody>
          <a:bodyPr>
            <a:normAutofit fontScale="85000" lnSpcReduction="20000"/>
          </a:bodyPr>
          <a:lstStyle/>
          <a:p>
            <a:pPr marL="0" indent="0">
              <a:buNone/>
            </a:pPr>
            <a:r>
              <a:rPr lang="es-ES" b="1" dirty="0" smtClean="0"/>
              <a:t>Si </a:t>
            </a:r>
            <a:r>
              <a:rPr lang="es-ES" b="1" dirty="0"/>
              <a:t>eres víctima de abuso</a:t>
            </a:r>
            <a:r>
              <a:rPr lang="es-ES" b="1" dirty="0" smtClean="0"/>
              <a:t>:</a:t>
            </a:r>
            <a:endParaRPr lang="es-ES" b="1" dirty="0"/>
          </a:p>
          <a:p>
            <a:pPr lvl="1"/>
            <a:r>
              <a:rPr lang="es-ES" dirty="0" smtClean="0"/>
              <a:t>Si </a:t>
            </a:r>
            <a:r>
              <a:rPr lang="es-ES" dirty="0"/>
              <a:t>el abuso sexual ha ocurrido, debe ser reportado inmediatamente a los padres, los adultos de confianza, y autoridades. </a:t>
            </a:r>
          </a:p>
          <a:p>
            <a:pPr lvl="1"/>
            <a:r>
              <a:rPr lang="es-ES" dirty="0" smtClean="0"/>
              <a:t>No </a:t>
            </a:r>
            <a:r>
              <a:rPr lang="es-ES" dirty="0"/>
              <a:t>se debe enfrentar al abusador.  </a:t>
            </a:r>
          </a:p>
          <a:p>
            <a:pPr marL="0" indent="0">
              <a:buNone/>
            </a:pPr>
            <a:r>
              <a:rPr lang="es-ES" b="1" dirty="0" smtClean="0"/>
              <a:t>Si crees </a:t>
            </a:r>
            <a:r>
              <a:rPr lang="es-ES" b="1" dirty="0"/>
              <a:t>que uno de </a:t>
            </a:r>
            <a:r>
              <a:rPr lang="es-ES" b="1" dirty="0" smtClean="0"/>
              <a:t>tus amigos </a:t>
            </a:r>
            <a:r>
              <a:rPr lang="es-ES" b="1" dirty="0"/>
              <a:t>es víctima de abuso</a:t>
            </a:r>
            <a:r>
              <a:rPr lang="es-ES" b="1" dirty="0" smtClean="0"/>
              <a:t>:</a:t>
            </a:r>
            <a:endParaRPr lang="es-ES" b="1" dirty="0"/>
          </a:p>
          <a:p>
            <a:pPr lvl="1"/>
            <a:r>
              <a:rPr lang="es-ES" dirty="0" smtClean="0"/>
              <a:t>Habla </a:t>
            </a:r>
            <a:r>
              <a:rPr lang="es-ES" dirty="0"/>
              <a:t>y comparte tus inquietudes. No esperes a que tu amigo te diga</a:t>
            </a:r>
            <a:r>
              <a:rPr lang="es-ES" dirty="0" smtClean="0"/>
              <a:t>.</a:t>
            </a:r>
            <a:endParaRPr lang="es-ES" dirty="0"/>
          </a:p>
          <a:p>
            <a:pPr lvl="1"/>
            <a:r>
              <a:rPr lang="es-ES" dirty="0" smtClean="0"/>
              <a:t>Pídele </a:t>
            </a:r>
            <a:r>
              <a:rPr lang="es-ES" dirty="0"/>
              <a:t>a tu amigo/a que escuche y escriba todas las señales de advertencia del posible abuso</a:t>
            </a:r>
            <a:r>
              <a:rPr lang="es-ES" dirty="0" smtClean="0"/>
              <a:t>.</a:t>
            </a:r>
            <a:endParaRPr lang="es-ES" dirty="0"/>
          </a:p>
          <a:p>
            <a:pPr lvl="1"/>
            <a:r>
              <a:rPr lang="es-ES" dirty="0" smtClean="0"/>
              <a:t>Cuando </a:t>
            </a:r>
            <a:r>
              <a:rPr lang="es-ES" dirty="0"/>
              <a:t>un amigo/a te pide que escuches lo que tiene que decirte, créele</a:t>
            </a:r>
            <a:r>
              <a:rPr lang="es-ES" dirty="0" smtClean="0"/>
              <a:t>.</a:t>
            </a:r>
            <a:endParaRPr lang="es-ES" dirty="0"/>
          </a:p>
          <a:p>
            <a:pPr marL="0" indent="0">
              <a:buNone/>
            </a:pPr>
            <a:r>
              <a:rPr lang="es-ES" b="1" dirty="0" smtClean="0"/>
              <a:t>Busca </a:t>
            </a:r>
            <a:r>
              <a:rPr lang="es-ES" b="1" dirty="0"/>
              <a:t>refuerzos: </a:t>
            </a:r>
          </a:p>
          <a:p>
            <a:pPr lvl="1"/>
            <a:r>
              <a:rPr lang="es-ES" dirty="0" smtClean="0"/>
              <a:t>Esto </a:t>
            </a:r>
            <a:r>
              <a:rPr lang="es-ES" dirty="0"/>
              <a:t>no es un secreto que debes guardar. </a:t>
            </a:r>
          </a:p>
          <a:p>
            <a:pPr lvl="1"/>
            <a:r>
              <a:rPr lang="es-ES" dirty="0" smtClean="0"/>
              <a:t>Busca </a:t>
            </a:r>
            <a:r>
              <a:rPr lang="es-ES" dirty="0"/>
              <a:t>ayuda; se persistente en la búsqueda de algún adulto que pueda ayudar a detener la situación de abuso.</a:t>
            </a:r>
          </a:p>
          <a:p>
            <a:endParaRPr lang="en-US" dirty="0" smtClean="0"/>
          </a:p>
        </p:txBody>
      </p:sp>
      <p:sp>
        <p:nvSpPr>
          <p:cNvPr id="3" name="Title 2"/>
          <p:cNvSpPr>
            <a:spLocks noGrp="1"/>
          </p:cNvSpPr>
          <p:nvPr>
            <p:ph type="title"/>
          </p:nvPr>
        </p:nvSpPr>
        <p:spPr>
          <a:xfrm>
            <a:off x="688490" y="381000"/>
            <a:ext cx="7756263" cy="1143000"/>
          </a:xfrm>
        </p:spPr>
        <p:txBody>
          <a:bodyPr/>
          <a:lstStyle/>
          <a:p>
            <a:r>
              <a:rPr lang="es-MX" sz="4000" dirty="0" smtClean="0"/>
              <a:t>Responder al abuso</a:t>
            </a:r>
            <a:endParaRPr lang="es-MX" sz="4000" dirty="0"/>
          </a:p>
        </p:txBody>
      </p:sp>
    </p:spTree>
    <p:extLst>
      <p:ext uri="{BB962C8B-B14F-4D97-AF65-F5344CB8AC3E}">
        <p14:creationId xmlns:p14="http://schemas.microsoft.com/office/powerpoint/2010/main" val="1324952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48347"/>
            <a:ext cx="8305799" cy="4381053"/>
          </a:xfrm>
        </p:spPr>
        <p:txBody>
          <a:bodyPr>
            <a:normAutofit/>
          </a:bodyPr>
          <a:lstStyle/>
          <a:p>
            <a:r>
              <a:rPr lang="es-ES" dirty="0" smtClean="0"/>
              <a:t>Los </a:t>
            </a:r>
            <a:r>
              <a:rPr lang="es-ES" dirty="0"/>
              <a:t>abusadores sólo buscan satisfacer sus necesidades. </a:t>
            </a:r>
          </a:p>
          <a:p>
            <a:r>
              <a:rPr lang="es-ES" dirty="0" smtClean="0"/>
              <a:t>Usan  </a:t>
            </a:r>
            <a:r>
              <a:rPr lang="es-ES" dirty="0"/>
              <a:t>varias formas de manipulación para controlar y conseguir lo que quieren</a:t>
            </a:r>
            <a:r>
              <a:rPr lang="es-ES" dirty="0" smtClean="0"/>
              <a:t>.</a:t>
            </a:r>
            <a:endParaRPr lang="es-ES" dirty="0"/>
          </a:p>
          <a:p>
            <a:r>
              <a:rPr lang="es-ES" dirty="0" smtClean="0"/>
              <a:t>Una </a:t>
            </a:r>
            <a:r>
              <a:rPr lang="es-ES" dirty="0"/>
              <a:t>vez que identifiques las señales de abuso en tu vida, busca ayuda de tus padres o de un adulto de confianza</a:t>
            </a:r>
            <a:r>
              <a:rPr lang="es-ES" dirty="0" smtClean="0"/>
              <a:t>.</a:t>
            </a:r>
            <a:endParaRPr lang="es-ES" dirty="0"/>
          </a:p>
          <a:p>
            <a:r>
              <a:rPr lang="es-ES" dirty="0" smtClean="0"/>
              <a:t>Tratar </a:t>
            </a:r>
            <a:r>
              <a:rPr lang="es-ES" dirty="0"/>
              <a:t>con un abusador no es fácil</a:t>
            </a:r>
            <a:r>
              <a:rPr lang="es-ES" dirty="0" smtClean="0"/>
              <a:t>.</a:t>
            </a:r>
            <a:endParaRPr lang="es-ES" dirty="0"/>
          </a:p>
          <a:p>
            <a:r>
              <a:rPr lang="es-ES" dirty="0" smtClean="0"/>
              <a:t>A </a:t>
            </a:r>
            <a:r>
              <a:rPr lang="es-ES" dirty="0"/>
              <a:t>pesar de </a:t>
            </a:r>
            <a:r>
              <a:rPr lang="es-ES" dirty="0" smtClean="0"/>
              <a:t>que ustedes </a:t>
            </a:r>
            <a:r>
              <a:rPr lang="es-ES" dirty="0"/>
              <a:t>son casi adultos, las habilidades de un abusador incluso pueden engañar a un adulto</a:t>
            </a:r>
            <a:r>
              <a:rPr lang="es-ES" dirty="0" smtClean="0"/>
              <a:t>.</a:t>
            </a:r>
            <a:endParaRPr lang="es-ES" dirty="0"/>
          </a:p>
          <a:p>
            <a:r>
              <a:rPr lang="es-ES" dirty="0" smtClean="0"/>
              <a:t>Recuerda </a:t>
            </a:r>
            <a:r>
              <a:rPr lang="es-ES" dirty="0"/>
              <a:t>acudir a un adulto de confianza en la primera señal de abuso. </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s-MX" sz="5200" dirty="0" smtClean="0"/>
              <a:t>Obtén Ayuda</a:t>
            </a:r>
            <a:endParaRPr lang="es-MX" sz="5200" dirty="0"/>
          </a:p>
        </p:txBody>
      </p:sp>
    </p:spTree>
    <p:extLst>
      <p:ext uri="{BB962C8B-B14F-4D97-AF65-F5344CB8AC3E}">
        <p14:creationId xmlns:p14="http://schemas.microsoft.com/office/powerpoint/2010/main" val="2884412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48347"/>
            <a:ext cx="8305799" cy="4381053"/>
          </a:xfrm>
        </p:spPr>
        <p:txBody>
          <a:bodyPr>
            <a:normAutofit/>
          </a:bodyPr>
          <a:lstStyle/>
          <a:p>
            <a:r>
              <a:rPr lang="es-ES" dirty="0" smtClean="0"/>
              <a:t>Lo </a:t>
            </a:r>
            <a:r>
              <a:rPr lang="es-ES" dirty="0"/>
              <a:t>más importante es recordar que eres un regalo de Dios que merece respeto.</a:t>
            </a:r>
          </a:p>
          <a:p>
            <a:endParaRPr lang="es-ES" dirty="0"/>
          </a:p>
          <a:p>
            <a:r>
              <a:rPr lang="es-ES" dirty="0" smtClean="0"/>
              <a:t>Las </a:t>
            </a:r>
            <a:r>
              <a:rPr lang="es-ES" dirty="0"/>
              <a:t>relaciones deben ser agradables y divertidas. </a:t>
            </a:r>
          </a:p>
          <a:p>
            <a:endParaRPr lang="es-ES" dirty="0"/>
          </a:p>
          <a:p>
            <a:r>
              <a:rPr lang="es-ES" dirty="0" smtClean="0"/>
              <a:t>Deben </a:t>
            </a:r>
            <a:r>
              <a:rPr lang="es-ES" dirty="0"/>
              <a:t>incluir una amplia variedad de amigos. </a:t>
            </a:r>
          </a:p>
          <a:p>
            <a:endParaRPr lang="es-ES" dirty="0"/>
          </a:p>
          <a:p>
            <a:r>
              <a:rPr lang="es-ES" dirty="0" smtClean="0"/>
              <a:t>Las buenas </a:t>
            </a:r>
            <a:r>
              <a:rPr lang="es-ES" dirty="0"/>
              <a:t>amistades y relaciones familiares debe incluir las cualidades del amor Cristiano.</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s-ES" sz="5200" dirty="0"/>
              <a:t>Eres un regalo de Dios</a:t>
            </a:r>
            <a:endParaRPr lang="en-US" sz="5200" dirty="0"/>
          </a:p>
        </p:txBody>
      </p:sp>
    </p:spTree>
    <p:extLst>
      <p:ext uri="{BB962C8B-B14F-4D97-AF65-F5344CB8AC3E}">
        <p14:creationId xmlns:p14="http://schemas.microsoft.com/office/powerpoint/2010/main" val="2767303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Users\grojas\AppData\Local\Microsoft\Windows\Temporary Internet Files\Content.IE5\XLEPQJJU\MC9003320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447800"/>
            <a:ext cx="3224542" cy="366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17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endParaRPr lang="en-US" dirty="0"/>
          </a:p>
          <a:p>
            <a:endParaRPr lang="en-US" dirty="0" smtClean="0"/>
          </a:p>
          <a:p>
            <a:endParaRPr lang="en-US" dirty="0"/>
          </a:p>
          <a:p>
            <a:endParaRPr lang="en-US" dirty="0" smtClean="0"/>
          </a:p>
          <a:p>
            <a:r>
              <a:rPr lang="es-MX" dirty="0"/>
              <a:t>Esta presentación fue creada con el permiso de uso de la Arquidiócesis de Galveston-</a:t>
            </a:r>
            <a:r>
              <a:rPr lang="es-MX" dirty="0" err="1"/>
              <a:t>Houston’s</a:t>
            </a:r>
            <a:r>
              <a:rPr lang="es-MX" dirty="0"/>
              <a:t> </a:t>
            </a:r>
            <a:r>
              <a:rPr lang="es-MX" i="1" dirty="0" err="1"/>
              <a:t>Sacred</a:t>
            </a:r>
            <a:r>
              <a:rPr lang="es-MX" i="1" dirty="0"/>
              <a:t> y </a:t>
            </a:r>
            <a:r>
              <a:rPr lang="es-MX" i="1" dirty="0" err="1"/>
              <a:t>Safe</a:t>
            </a:r>
            <a:r>
              <a:rPr lang="es-MX" i="1" dirty="0"/>
              <a:t> </a:t>
            </a:r>
            <a:r>
              <a:rPr lang="es-MX" i="1" dirty="0" err="1"/>
              <a:t>Lesson</a:t>
            </a:r>
            <a:r>
              <a:rPr lang="es-MX" i="1" dirty="0"/>
              <a:t> </a:t>
            </a:r>
            <a:r>
              <a:rPr lang="es-MX" i="1" dirty="0" err="1"/>
              <a:t>Plans</a:t>
            </a:r>
            <a:r>
              <a:rPr lang="es-MX" i="1" dirty="0"/>
              <a:t>. </a:t>
            </a:r>
            <a:endParaRPr lang="en-US"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2281195"/>
            <a:ext cx="1607500" cy="1918716"/>
          </a:xfrm>
          <a:prstGeom prst="rect">
            <a:avLst/>
          </a:prstGeom>
        </p:spPr>
      </p:pic>
    </p:spTree>
    <p:extLst>
      <p:ext uri="{BB962C8B-B14F-4D97-AF65-F5344CB8AC3E}">
        <p14:creationId xmlns:p14="http://schemas.microsoft.com/office/powerpoint/2010/main" val="40469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El amor compasivo</a:t>
            </a:r>
            <a:endParaRPr lang="es-MX" dirty="0"/>
          </a:p>
        </p:txBody>
      </p:sp>
      <p:sp>
        <p:nvSpPr>
          <p:cNvPr id="4" name="Text Placeholder 3"/>
          <p:cNvSpPr>
            <a:spLocks noGrp="1"/>
          </p:cNvSpPr>
          <p:nvPr>
            <p:ph type="body" idx="1"/>
          </p:nvPr>
        </p:nvSpPr>
        <p:spPr>
          <a:xfrm>
            <a:off x="1051560" y="2240280"/>
            <a:ext cx="7406640" cy="426720"/>
          </a:xfrm>
        </p:spPr>
        <p:txBody>
          <a:bodyPr>
            <a:normAutofit lnSpcReduction="10000"/>
          </a:bodyPr>
          <a:lstStyle/>
          <a:p>
            <a:r>
              <a:rPr lang="es-MX" b="1" dirty="0" smtClean="0"/>
              <a:t>Tipo de Amor/ Emociones/Actitudes</a:t>
            </a:r>
            <a:endParaRPr lang="es-MX" b="1" dirty="0"/>
          </a:p>
        </p:txBody>
      </p:sp>
      <p:sp>
        <p:nvSpPr>
          <p:cNvPr id="5" name="Content Placeholder 4"/>
          <p:cNvSpPr>
            <a:spLocks noGrp="1"/>
          </p:cNvSpPr>
          <p:nvPr>
            <p:ph sz="half" idx="2"/>
          </p:nvPr>
        </p:nvSpPr>
        <p:spPr>
          <a:xfrm>
            <a:off x="688488" y="2947595"/>
            <a:ext cx="7922112" cy="3172968"/>
          </a:xfrm>
        </p:spPr>
        <p:txBody>
          <a:bodyPr>
            <a:normAutofit/>
          </a:bodyPr>
          <a:lstStyle/>
          <a:p>
            <a:r>
              <a:rPr lang="es-ES" dirty="0" smtClean="0"/>
              <a:t>Compasivo</a:t>
            </a:r>
            <a:endParaRPr lang="es-ES" dirty="0"/>
          </a:p>
          <a:p>
            <a:pPr lvl="1"/>
            <a:r>
              <a:rPr lang="es-ES" dirty="0" smtClean="0"/>
              <a:t>Para </a:t>
            </a:r>
            <a:r>
              <a:rPr lang="es-ES" dirty="0"/>
              <a:t>todas las </a:t>
            </a:r>
            <a:r>
              <a:rPr lang="es-ES" dirty="0" smtClean="0"/>
              <a:t>personas</a:t>
            </a:r>
          </a:p>
          <a:p>
            <a:pPr lvl="1"/>
            <a:endParaRPr lang="es-ES" dirty="0"/>
          </a:p>
          <a:p>
            <a:pPr marL="0" indent="0">
              <a:buNone/>
            </a:pPr>
            <a:r>
              <a:rPr lang="es-ES" dirty="0"/>
              <a:t>Expresiones físicas y no físicas</a:t>
            </a:r>
          </a:p>
          <a:p>
            <a:pPr lvl="1"/>
            <a:r>
              <a:rPr lang="es-ES" dirty="0" smtClean="0"/>
              <a:t>Saludo </a:t>
            </a:r>
            <a:r>
              <a:rPr lang="es-ES" dirty="0"/>
              <a:t>de mano</a:t>
            </a:r>
          </a:p>
          <a:p>
            <a:pPr lvl="1"/>
            <a:r>
              <a:rPr lang="es-ES" dirty="0" smtClean="0"/>
              <a:t>Palabras </a:t>
            </a:r>
            <a:r>
              <a:rPr lang="es-ES" dirty="0"/>
              <a:t>de Aliento</a:t>
            </a:r>
          </a:p>
          <a:p>
            <a:pPr lvl="1"/>
            <a:r>
              <a:rPr lang="es-ES" dirty="0" smtClean="0"/>
              <a:t>Compartir </a:t>
            </a:r>
            <a:r>
              <a:rPr lang="es-ES" dirty="0"/>
              <a:t>recursos</a:t>
            </a:r>
          </a:p>
          <a:p>
            <a:pPr lvl="1"/>
            <a:r>
              <a:rPr lang="es-ES" dirty="0" smtClean="0"/>
              <a:t>Respeto </a:t>
            </a:r>
            <a:endParaRPr lang="es-ES" dirty="0"/>
          </a:p>
        </p:txBody>
      </p:sp>
    </p:spTree>
    <p:extLst>
      <p:ext uri="{BB962C8B-B14F-4D97-AF65-F5344CB8AC3E}">
        <p14:creationId xmlns:p14="http://schemas.microsoft.com/office/powerpoint/2010/main" val="9687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rojas\AppData\Local\Microsoft\Windows\Temporary Internet Files\Content.IE5\MXFSGG5W\MP9004277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19200"/>
            <a:ext cx="3581064" cy="447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49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El amor familiar</a:t>
            </a:r>
            <a:endParaRPr lang="es-MX" dirty="0"/>
          </a:p>
        </p:txBody>
      </p:sp>
      <p:sp>
        <p:nvSpPr>
          <p:cNvPr id="4" name="Text Placeholder 3"/>
          <p:cNvSpPr>
            <a:spLocks noGrp="1"/>
          </p:cNvSpPr>
          <p:nvPr>
            <p:ph type="body" idx="1"/>
          </p:nvPr>
        </p:nvSpPr>
        <p:spPr>
          <a:xfrm>
            <a:off x="1051560" y="2240280"/>
            <a:ext cx="7406640" cy="426720"/>
          </a:xfrm>
        </p:spPr>
        <p:txBody>
          <a:bodyPr>
            <a:normAutofit lnSpcReduction="10000"/>
          </a:bodyPr>
          <a:lstStyle/>
          <a:p>
            <a:r>
              <a:rPr lang="es-MX" b="1" dirty="0" smtClean="0"/>
              <a:t>Tipo de Amor/ Emociones/Actitudes</a:t>
            </a:r>
            <a:endParaRPr lang="es-MX" b="1" dirty="0"/>
          </a:p>
        </p:txBody>
      </p:sp>
      <p:sp>
        <p:nvSpPr>
          <p:cNvPr id="5" name="Content Placeholder 4"/>
          <p:cNvSpPr>
            <a:spLocks noGrp="1"/>
          </p:cNvSpPr>
          <p:nvPr>
            <p:ph sz="half" idx="2"/>
          </p:nvPr>
        </p:nvSpPr>
        <p:spPr>
          <a:xfrm>
            <a:off x="688488" y="2947594"/>
            <a:ext cx="7922112" cy="3681805"/>
          </a:xfrm>
        </p:spPr>
        <p:txBody>
          <a:bodyPr>
            <a:normAutofit/>
          </a:bodyPr>
          <a:lstStyle/>
          <a:p>
            <a:r>
              <a:rPr lang="es-ES" dirty="0"/>
              <a:t>Familiar</a:t>
            </a:r>
          </a:p>
          <a:p>
            <a:pPr lvl="1"/>
            <a:r>
              <a:rPr lang="es-ES" dirty="0" smtClean="0"/>
              <a:t>Padres </a:t>
            </a:r>
            <a:r>
              <a:rPr lang="es-ES" dirty="0"/>
              <a:t>y Hermanos</a:t>
            </a:r>
          </a:p>
          <a:p>
            <a:pPr lvl="1"/>
            <a:r>
              <a:rPr lang="es-ES" dirty="0" smtClean="0"/>
              <a:t>Algunos </a:t>
            </a:r>
            <a:r>
              <a:rPr lang="es-ES" dirty="0"/>
              <a:t>miembros de la familia </a:t>
            </a:r>
            <a:r>
              <a:rPr lang="es-ES" dirty="0" smtClean="0"/>
              <a:t>extendida</a:t>
            </a:r>
          </a:p>
          <a:p>
            <a:pPr lvl="1"/>
            <a:endParaRPr lang="es-ES" dirty="0"/>
          </a:p>
          <a:p>
            <a:pPr marL="0" indent="0">
              <a:buNone/>
            </a:pPr>
            <a:r>
              <a:rPr lang="es-ES" dirty="0"/>
              <a:t>Expresiones físicas y no físicas</a:t>
            </a:r>
          </a:p>
          <a:p>
            <a:pPr lvl="1"/>
            <a:r>
              <a:rPr lang="es-ES" dirty="0" smtClean="0"/>
              <a:t>Abrazos</a:t>
            </a:r>
            <a:endParaRPr lang="es-ES" dirty="0"/>
          </a:p>
          <a:p>
            <a:pPr lvl="1"/>
            <a:r>
              <a:rPr lang="es-ES" dirty="0" smtClean="0"/>
              <a:t>Besos-no </a:t>
            </a:r>
            <a:r>
              <a:rPr lang="es-ES" dirty="0"/>
              <a:t>románticos</a:t>
            </a:r>
          </a:p>
          <a:p>
            <a:pPr lvl="1"/>
            <a:r>
              <a:rPr lang="es-ES" dirty="0" smtClean="0"/>
              <a:t>Ayuda</a:t>
            </a:r>
            <a:endParaRPr lang="es-ES" dirty="0"/>
          </a:p>
          <a:p>
            <a:pPr lvl="1"/>
            <a:r>
              <a:rPr lang="es-ES" dirty="0" smtClean="0"/>
              <a:t>Bondad </a:t>
            </a:r>
            <a:endParaRPr lang="es-ES" dirty="0"/>
          </a:p>
        </p:txBody>
      </p:sp>
    </p:spTree>
    <p:extLst>
      <p:ext uri="{BB962C8B-B14F-4D97-AF65-F5344CB8AC3E}">
        <p14:creationId xmlns:p14="http://schemas.microsoft.com/office/powerpoint/2010/main" val="374638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rojas\AppData\Local\Microsoft\Windows\Temporary Internet Files\Content.IE5\MM4HGUTH\MP9004464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7162800"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6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El Amor de Confianza</a:t>
            </a:r>
            <a:endParaRPr lang="es-MX" dirty="0"/>
          </a:p>
        </p:txBody>
      </p:sp>
      <p:sp>
        <p:nvSpPr>
          <p:cNvPr id="4" name="Text Placeholder 3"/>
          <p:cNvSpPr>
            <a:spLocks noGrp="1"/>
          </p:cNvSpPr>
          <p:nvPr>
            <p:ph type="body" idx="1"/>
          </p:nvPr>
        </p:nvSpPr>
        <p:spPr>
          <a:xfrm>
            <a:off x="1051560" y="2240280"/>
            <a:ext cx="7406640" cy="426720"/>
          </a:xfrm>
        </p:spPr>
        <p:txBody>
          <a:bodyPr>
            <a:normAutofit lnSpcReduction="10000"/>
          </a:bodyPr>
          <a:lstStyle/>
          <a:p>
            <a:r>
              <a:rPr lang="es-MX" b="1" dirty="0" smtClean="0"/>
              <a:t>Tipo de Amor/ Emociones/Actitudes</a:t>
            </a:r>
            <a:endParaRPr lang="es-MX" b="1" dirty="0"/>
          </a:p>
        </p:txBody>
      </p:sp>
      <p:sp>
        <p:nvSpPr>
          <p:cNvPr id="5" name="Content Placeholder 4"/>
          <p:cNvSpPr>
            <a:spLocks noGrp="1"/>
          </p:cNvSpPr>
          <p:nvPr>
            <p:ph sz="half" idx="2"/>
          </p:nvPr>
        </p:nvSpPr>
        <p:spPr>
          <a:xfrm>
            <a:off x="688488" y="2947594"/>
            <a:ext cx="7922112" cy="3681805"/>
          </a:xfrm>
        </p:spPr>
        <p:txBody>
          <a:bodyPr>
            <a:normAutofit/>
          </a:bodyPr>
          <a:lstStyle/>
          <a:p>
            <a:r>
              <a:rPr lang="es-ES" dirty="0" smtClean="0"/>
              <a:t>De </a:t>
            </a:r>
            <a:r>
              <a:rPr lang="es-ES" dirty="0"/>
              <a:t>confianza</a:t>
            </a:r>
          </a:p>
          <a:p>
            <a:pPr lvl="1"/>
            <a:r>
              <a:rPr lang="es-ES" dirty="0" smtClean="0"/>
              <a:t>Amigos/as cercanos/as</a:t>
            </a:r>
          </a:p>
          <a:p>
            <a:pPr lvl="1"/>
            <a:endParaRPr lang="es-ES" dirty="0"/>
          </a:p>
          <a:p>
            <a:pPr marL="0" indent="0">
              <a:buNone/>
            </a:pPr>
            <a:r>
              <a:rPr lang="es-ES" dirty="0"/>
              <a:t>Expresiones físicas y no físicas</a:t>
            </a:r>
          </a:p>
          <a:p>
            <a:pPr lvl="1"/>
            <a:r>
              <a:rPr lang="es-ES" dirty="0" smtClean="0"/>
              <a:t>Abrazos</a:t>
            </a:r>
            <a:endParaRPr lang="es-ES" dirty="0"/>
          </a:p>
          <a:p>
            <a:pPr lvl="1"/>
            <a:r>
              <a:rPr lang="es-ES" dirty="0" smtClean="0"/>
              <a:t>Compartir </a:t>
            </a:r>
            <a:r>
              <a:rPr lang="es-ES" dirty="0"/>
              <a:t>secretos y sentimientos</a:t>
            </a:r>
          </a:p>
          <a:p>
            <a:pPr lvl="1"/>
            <a:r>
              <a:rPr lang="es-ES" dirty="0" smtClean="0"/>
              <a:t>Afecto</a:t>
            </a:r>
            <a:endParaRPr lang="es-ES" dirty="0"/>
          </a:p>
        </p:txBody>
      </p:sp>
    </p:spTree>
    <p:extLst>
      <p:ext uri="{BB962C8B-B14F-4D97-AF65-F5344CB8AC3E}">
        <p14:creationId xmlns:p14="http://schemas.microsoft.com/office/powerpoint/2010/main" val="25923823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1874</TotalTime>
  <Words>4238</Words>
  <Application>Microsoft Office PowerPoint</Application>
  <PresentationFormat>On-screen Show (4:3)</PresentationFormat>
  <Paragraphs>438</Paragraphs>
  <Slides>48</Slides>
  <Notes>35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Hardcover</vt:lpstr>
      <vt:lpstr>Diócesis de San Diego</vt:lpstr>
      <vt:lpstr>Amor Cristiano </vt:lpstr>
      <vt:lpstr>Amor Cristiano </vt:lpstr>
      <vt:lpstr>Tipos de amor Cristiano:</vt:lpstr>
      <vt:lpstr>El amor compasivo</vt:lpstr>
      <vt:lpstr>PowerPoint Presentation</vt:lpstr>
      <vt:lpstr>El amor familiar</vt:lpstr>
      <vt:lpstr>PowerPoint Presentation</vt:lpstr>
      <vt:lpstr>El Amor de Confianza</vt:lpstr>
      <vt:lpstr>PowerPoint Presentation</vt:lpstr>
      <vt:lpstr>El Amor Romántico</vt:lpstr>
      <vt:lpstr>PowerPoint Presentation</vt:lpstr>
      <vt:lpstr>El Amor Conyugal</vt:lpstr>
      <vt:lpstr>PowerPoint Presentation</vt:lpstr>
      <vt:lpstr>Amor y Relaciones</vt:lpstr>
      <vt:lpstr>PowerPoint Presentation</vt:lpstr>
      <vt:lpstr>El Amor Sexual</vt:lpstr>
      <vt:lpstr>PowerPoint Presentation</vt:lpstr>
      <vt:lpstr>Amor y Relaciones</vt:lpstr>
      <vt:lpstr>¿Que hace que una relación sea sana?</vt:lpstr>
      <vt:lpstr>Respeto mutuo</vt:lpstr>
      <vt:lpstr>PowerPoint Presentation</vt:lpstr>
      <vt:lpstr>Confianza</vt:lpstr>
      <vt:lpstr>PowerPoint Presentation</vt:lpstr>
      <vt:lpstr>Honestidad</vt:lpstr>
      <vt:lpstr>Apoyo</vt:lpstr>
      <vt:lpstr>PowerPoint Presentation</vt:lpstr>
      <vt:lpstr>Buena Comunicación</vt:lpstr>
      <vt:lpstr>PowerPoint Presentation</vt:lpstr>
      <vt:lpstr>¿Que hace a una relación sana?</vt:lpstr>
      <vt:lpstr>PowerPoint Presentation</vt:lpstr>
      <vt:lpstr>Relaciones No Saludables</vt:lpstr>
      <vt:lpstr>Tipos de Abuso</vt:lpstr>
      <vt:lpstr>Abuso Físico</vt:lpstr>
      <vt:lpstr>Abuso Sexual</vt:lpstr>
      <vt:lpstr>Abuso Emocional</vt:lpstr>
      <vt:lpstr>PowerPoint Presentation</vt:lpstr>
      <vt:lpstr>Intimidación</vt:lpstr>
      <vt:lpstr>Abuso</vt:lpstr>
      <vt:lpstr>Señales de Advertencia del Abuso Sexual</vt:lpstr>
      <vt:lpstr>Señales de Advertencia del Abuso Sexual</vt:lpstr>
      <vt:lpstr>Señales de Advertencia del Abuso Sexual</vt:lpstr>
      <vt:lpstr>Estrategias para responder a situaciones o relaciones de abuso</vt:lpstr>
      <vt:lpstr>Responder al abuso</vt:lpstr>
      <vt:lpstr>Obtén Ayuda</vt:lpstr>
      <vt:lpstr>Eres un regalo de Dios</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San Diego</dc:title>
  <dc:creator>Maria Galvan</dc:creator>
  <cp:lastModifiedBy>Gerardo Rojas</cp:lastModifiedBy>
  <cp:revision>169</cp:revision>
  <dcterms:created xsi:type="dcterms:W3CDTF">2012-12-12T00:09:32Z</dcterms:created>
  <dcterms:modified xsi:type="dcterms:W3CDTF">2013-04-09T21:05:43Z</dcterms:modified>
</cp:coreProperties>
</file>